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312" r:id="rId7"/>
    <p:sldId id="258" r:id="rId8"/>
    <p:sldId id="313" r:id="rId9"/>
    <p:sldId id="260" r:id="rId10"/>
    <p:sldId id="259" r:id="rId11"/>
    <p:sldId id="261" r:id="rId12"/>
    <p:sldId id="314" r:id="rId13"/>
    <p:sldId id="262" r:id="rId14"/>
    <p:sldId id="263" r:id="rId15"/>
    <p:sldId id="264" r:id="rId16"/>
    <p:sldId id="323" r:id="rId17"/>
    <p:sldId id="265" r:id="rId18"/>
    <p:sldId id="266" r:id="rId19"/>
    <p:sldId id="267" r:id="rId20"/>
    <p:sldId id="268" r:id="rId21"/>
    <p:sldId id="331" r:id="rId22"/>
    <p:sldId id="332" r:id="rId23"/>
    <p:sldId id="333" r:id="rId24"/>
    <p:sldId id="324" r:id="rId25"/>
    <p:sldId id="282" r:id="rId26"/>
    <p:sldId id="283" r:id="rId27"/>
    <p:sldId id="284" r:id="rId28"/>
    <p:sldId id="269" r:id="rId29"/>
    <p:sldId id="270" r:id="rId30"/>
    <p:sldId id="325" r:id="rId31"/>
    <p:sldId id="285" r:id="rId32"/>
    <p:sldId id="286" r:id="rId33"/>
    <p:sldId id="271" r:id="rId34"/>
    <p:sldId id="272" r:id="rId35"/>
    <p:sldId id="273" r:id="rId36"/>
    <p:sldId id="274" r:id="rId37"/>
    <p:sldId id="275" r:id="rId38"/>
    <p:sldId id="276" r:id="rId39"/>
    <p:sldId id="326" r:id="rId40"/>
    <p:sldId id="287" r:id="rId41"/>
    <p:sldId id="288" r:id="rId42"/>
    <p:sldId id="277" r:id="rId43"/>
    <p:sldId id="278" r:id="rId44"/>
    <p:sldId id="279" r:id="rId45"/>
    <p:sldId id="280" r:id="rId46"/>
    <p:sldId id="281" r:id="rId47"/>
    <p:sldId id="327" r:id="rId48"/>
    <p:sldId id="290" r:id="rId49"/>
    <p:sldId id="292" r:id="rId50"/>
    <p:sldId id="293" r:id="rId51"/>
    <p:sldId id="294" r:id="rId52"/>
    <p:sldId id="295" r:id="rId53"/>
    <p:sldId id="296" r:id="rId54"/>
    <p:sldId id="297" r:id="rId55"/>
    <p:sldId id="328" r:id="rId56"/>
    <p:sldId id="298" r:id="rId57"/>
    <p:sldId id="299" r:id="rId58"/>
    <p:sldId id="300" r:id="rId59"/>
    <p:sldId id="301" r:id="rId60"/>
    <p:sldId id="329" r:id="rId61"/>
    <p:sldId id="302" r:id="rId62"/>
    <p:sldId id="303" r:id="rId63"/>
    <p:sldId id="304" r:id="rId64"/>
    <p:sldId id="305" r:id="rId65"/>
    <p:sldId id="306" r:id="rId66"/>
    <p:sldId id="307" r:id="rId67"/>
    <p:sldId id="308" r:id="rId68"/>
    <p:sldId id="330" r:id="rId69"/>
    <p:sldId id="309" r:id="rId70"/>
    <p:sldId id="310" r:id="rId71"/>
    <p:sldId id="311" r:id="rId72"/>
    <p:sldId id="334" r:id="rId73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o Freda" userId="b14abcd0-2e93-4df8-a479-db06cca05090" providerId="ADAL" clId="{861E938F-8920-4A29-B3BB-9D1273649AFC}"/>
    <pc:docChg chg="undo custSel addSld modSld sldOrd">
      <pc:chgData name="Franco Freda" userId="b14abcd0-2e93-4df8-a479-db06cca05090" providerId="ADAL" clId="{861E938F-8920-4A29-B3BB-9D1273649AFC}" dt="2023-02-07T01:20:30.596" v="12" actId="115"/>
      <pc:docMkLst>
        <pc:docMk/>
      </pc:docMkLst>
      <pc:sldChg chg="modSp add mod ord">
        <pc:chgData name="Franco Freda" userId="b14abcd0-2e93-4df8-a479-db06cca05090" providerId="ADAL" clId="{861E938F-8920-4A29-B3BB-9D1273649AFC}" dt="2023-02-07T01:20:30.596" v="12" actId="115"/>
        <pc:sldMkLst>
          <pc:docMk/>
          <pc:sldMk cId="3185388837" sldId="334"/>
        </pc:sldMkLst>
        <pc:spChg chg="mod">
          <ac:chgData name="Franco Freda" userId="b14abcd0-2e93-4df8-a479-db06cca05090" providerId="ADAL" clId="{861E938F-8920-4A29-B3BB-9D1273649AFC}" dt="2023-02-07T01:20:30.596" v="12" actId="115"/>
          <ac:spMkLst>
            <pc:docMk/>
            <pc:sldMk cId="3185388837" sldId="334"/>
            <ac:spMk id="3" creationId="{3C32F4CA-9A7D-F3BB-3C97-15DC5076BCE4}"/>
          </ac:spMkLst>
        </pc:spChg>
        <pc:picChg chg="mod">
          <ac:chgData name="Franco Freda" userId="b14abcd0-2e93-4df8-a479-db06cca05090" providerId="ADAL" clId="{861E938F-8920-4A29-B3BB-9D1273649AFC}" dt="2023-02-07T01:20:17.843" v="6" actId="1076"/>
          <ac:picMkLst>
            <pc:docMk/>
            <pc:sldMk cId="3185388837" sldId="334"/>
            <ac:picMk id="4" creationId="{657242EB-41E7-B418-F058-FFAD4A8FA39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8BEB41-E061-CB69-E401-A4F5FA084E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7042C6E-A7D1-623C-2FDD-E9E43E051C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00130B-474C-E973-399E-C20238A6E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A9302-26B4-4D9E-89BA-3F0B0DED891D}" type="datetimeFigureOut">
              <a:rPr lang="es-AR" smtClean="0"/>
              <a:t>6/2/2023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2EC1A5-77BB-D4BE-3DE6-2006B5D29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B846941-4398-EC39-0A6C-31CC873E5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FA72C-9C22-4ECE-BC40-673E3D16C74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3762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9ADF83-4484-CC55-9D50-1C763763F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DD9A619-91CE-AADE-F663-1AA2853937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5AEF68-E6B4-7F73-04FE-F9E1C8610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A9302-26B4-4D9E-89BA-3F0B0DED891D}" type="datetimeFigureOut">
              <a:rPr lang="es-AR" smtClean="0"/>
              <a:t>6/2/2023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865DA1-6EFD-DB49-D0EB-41F2CADA4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25926C-77EC-AE7A-FA8C-EA1E10975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FA72C-9C22-4ECE-BC40-673E3D16C74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62083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53735BE-9D4A-65C5-D1C1-B0626F6B33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EF8CF02-62BC-9646-6D81-9C4AE65282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FB588A-7475-F80D-AED2-3DFA09484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A9302-26B4-4D9E-89BA-3F0B0DED891D}" type="datetimeFigureOut">
              <a:rPr lang="es-AR" smtClean="0"/>
              <a:t>6/2/2023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0A483C-1942-1F81-94EC-F940F32FF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4727E5-9752-A9EF-A489-9BDD1E7A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FA72C-9C22-4ECE-BC40-673E3D16C74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29069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0CF58-13BD-7E62-1F7E-37BAA69B9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3138E2-9280-2DE8-F2BE-B5EEA3D58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2CCD0C-1312-A93B-0D12-549C4B528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A9302-26B4-4D9E-89BA-3F0B0DED891D}" type="datetimeFigureOut">
              <a:rPr lang="es-AR" smtClean="0"/>
              <a:t>6/2/2023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42C4BA-0DD1-5E50-561F-CD66C67B2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65DCC5B-23D4-31EA-8287-0011AFB53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FA72C-9C22-4ECE-BC40-673E3D16C74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85746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502422-E395-BC90-F149-6A7272DE1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A080A7D-E305-98C4-443F-14E5C2701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24A5FAB-08E8-FE93-8991-A2973B179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A9302-26B4-4D9E-89BA-3F0B0DED891D}" type="datetimeFigureOut">
              <a:rPr lang="es-AR" smtClean="0"/>
              <a:t>6/2/2023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B40E8E-1A3D-EA42-1678-26136775A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A178DD-41F3-AE4F-E660-1B46D7A7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FA72C-9C22-4ECE-BC40-673E3D16C74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31390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DB3095-A520-9845-B7D3-A4A572963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EA1DDB-1A5A-B8CA-0CC4-D39F29BBD5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FF3CB21-EFC5-CC3A-F7B6-0106B43B51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D60024F-3229-7AC5-5FF1-636D333F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A9302-26B4-4D9E-89BA-3F0B0DED891D}" type="datetimeFigureOut">
              <a:rPr lang="es-AR" smtClean="0"/>
              <a:t>6/2/2023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56985A-545E-D84B-010E-1001A6684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13632D3-1A73-906F-3E86-DD4341769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FA72C-9C22-4ECE-BC40-673E3D16C74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03920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F9E277-78C6-D3B9-DF2E-A908C2E3E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4D3EEE1-D974-616C-060A-CB2CD2C68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E20BD66-4EFA-B6B1-0B4E-D480475810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DE18982-E5D1-8AA3-A572-5BA03C6F48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BB956BE-5D96-0305-907E-8BA1DDAE4A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B559E85-4BD2-1E75-2381-BACB929E6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A9302-26B4-4D9E-89BA-3F0B0DED891D}" type="datetimeFigureOut">
              <a:rPr lang="es-AR" smtClean="0"/>
              <a:t>6/2/2023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277A7D6-34BC-5B9B-5DA0-DDC6D7344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B147D8E-B007-DCF0-2F0C-57F903666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FA72C-9C22-4ECE-BC40-673E3D16C74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76201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B51513-0B8C-2E6D-CA3A-AC432BA9C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C44A0A3-12B6-331B-23D2-B3A963C43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A9302-26B4-4D9E-89BA-3F0B0DED891D}" type="datetimeFigureOut">
              <a:rPr lang="es-AR" smtClean="0"/>
              <a:t>6/2/2023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90641ED-659E-07CF-3347-CB4190EA0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94BFBDC-A156-977F-14F4-CDF737210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FA72C-9C22-4ECE-BC40-673E3D16C74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54744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190CB31-536F-3E7A-1870-3C672D37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A9302-26B4-4D9E-89BA-3F0B0DED891D}" type="datetimeFigureOut">
              <a:rPr lang="es-AR" smtClean="0"/>
              <a:t>6/2/2023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3B4E5A4-5E5A-72E6-2267-29C144E8D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E4AEF82-3EB5-474C-19E1-8FAAABFCC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FA72C-9C22-4ECE-BC40-673E3D16C74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02582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54C764-D757-4372-8A75-07D447319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3064F7-3548-FBDE-AE76-AA6A9D259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836BB78-2A04-19FC-BCFE-138C707049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4D005E4-BCFD-28D3-1F56-126AF6957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A9302-26B4-4D9E-89BA-3F0B0DED891D}" type="datetimeFigureOut">
              <a:rPr lang="es-AR" smtClean="0"/>
              <a:t>6/2/2023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9C9297A-F233-75B7-5226-2376DEA89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879854-37EA-B261-47B3-1B6FD35C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FA72C-9C22-4ECE-BC40-673E3D16C74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31026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62D050-6E9B-5A9F-2CF6-3FA82270B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CE8084D-B917-5ED3-C901-07A025F060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E6D1B55-9507-7C58-7A13-3EE0B044AE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AE52203-4F94-2FCF-4678-4B9FD7CD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A9302-26B4-4D9E-89BA-3F0B0DED891D}" type="datetimeFigureOut">
              <a:rPr lang="es-AR" smtClean="0"/>
              <a:t>6/2/2023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E924E09-545E-394C-7B8E-A59579C10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F3F06DF-F029-EAAC-6059-1E1D56A02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FA72C-9C22-4ECE-BC40-673E3D16C74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01607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2B0A181-334E-CF07-72C4-27682A573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EA9A24-E411-B9B4-6271-D00F42E0D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18A0A6C-26B9-7C24-758E-5C7ECD7ED8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A9302-26B4-4D9E-89BA-3F0B0DED891D}" type="datetimeFigureOut">
              <a:rPr lang="es-AR" smtClean="0"/>
              <a:t>6/2/2023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DD3E80-4053-9172-EB7F-EDAACA63F1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F800D0-A11D-EB7E-8F76-48DA91510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FA72C-9C22-4ECE-BC40-673E3D16C74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8550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francofreda2/Back-up-entrega-fina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3A0AE5-90B8-0FB2-E4FB-035D33284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594519"/>
            <a:ext cx="10363200" cy="887412"/>
          </a:xfrm>
        </p:spPr>
        <p:txBody>
          <a:bodyPr>
            <a:normAutofit fontScale="90000"/>
          </a:bodyPr>
          <a:lstStyle/>
          <a:p>
            <a:r>
              <a:rPr lang="es-ES" dirty="0">
                <a:latin typeface="Aharoni" panose="020B0604020202020204" pitchFamily="2" charset="-79"/>
                <a:cs typeface="Aharoni" panose="020B0604020202020204" pitchFamily="2" charset="-79"/>
              </a:rPr>
              <a:t>Cadena de </a:t>
            </a:r>
            <a:r>
              <a:rPr lang="es-ES" dirty="0" err="1">
                <a:latin typeface="Aharoni" panose="020B0604020202020204" pitchFamily="2" charset="-79"/>
                <a:cs typeface="Aharoni" panose="020B0604020202020204" pitchFamily="2" charset="-79"/>
              </a:rPr>
              <a:t>Gym</a:t>
            </a:r>
            <a:r>
              <a:rPr lang="es-ES">
                <a:latin typeface="Aharoni" panose="020B0604020202020204" pitchFamily="2" charset="-79"/>
                <a:cs typeface="Aharoni" panose="020B0604020202020204" pitchFamily="2" charset="-79"/>
              </a:rPr>
              <a:t> - </a:t>
            </a:r>
            <a:r>
              <a:rPr lang="es-ES" dirty="0" err="1">
                <a:latin typeface="Aharoni" panose="020B0604020202020204" pitchFamily="2" charset="-79"/>
                <a:cs typeface="Aharoni" panose="020B0604020202020204" pitchFamily="2" charset="-79"/>
              </a:rPr>
              <a:t>Megatlon</a:t>
            </a:r>
            <a:r>
              <a:rPr lang="es-ES" dirty="0">
                <a:latin typeface="Aharoni" panose="020B0604020202020204" pitchFamily="2" charset="-79"/>
                <a:cs typeface="Aharoni" panose="020B0604020202020204" pitchFamily="2" charset="-79"/>
              </a:rPr>
              <a:t> </a:t>
            </a:r>
            <a:endParaRPr lang="es-AR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C1F6BE-336A-D228-3617-47A0A4D467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300" y="1773238"/>
            <a:ext cx="9144000" cy="1655762"/>
          </a:xfrm>
        </p:spPr>
        <p:txBody>
          <a:bodyPr/>
          <a:lstStyle/>
          <a:p>
            <a:r>
              <a:rPr lang="es-ES" dirty="0"/>
              <a:t>Objetivos: Generar base de datos para poder relacionar todos los niveles de </a:t>
            </a:r>
            <a:r>
              <a:rPr lang="es-ES" dirty="0" err="1"/>
              <a:t>gerencia,actividades</a:t>
            </a:r>
            <a:r>
              <a:rPr lang="es-ES" dirty="0"/>
              <a:t>, materiales entre las sucursales del establecimiento en el país</a:t>
            </a:r>
            <a:endParaRPr lang="es-AR" dirty="0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32ADFA9F-F3E5-CC1E-0F0D-DE28D20B790E}"/>
              </a:ext>
            </a:extLst>
          </p:cNvPr>
          <p:cNvSpPr txBox="1">
            <a:spLocks/>
          </p:cNvSpPr>
          <p:nvPr/>
        </p:nvSpPr>
        <p:spPr>
          <a:xfrm>
            <a:off x="-2300288" y="3157537"/>
            <a:ext cx="8524875" cy="542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b="1" dirty="0"/>
              <a:t>Tablas posibles a utilizar: </a:t>
            </a:r>
          </a:p>
          <a:p>
            <a:endParaRPr lang="es-AR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B26F21D-9647-0E62-CA18-4455BE5F4652}"/>
              </a:ext>
            </a:extLst>
          </p:cNvPr>
          <p:cNvSpPr txBox="1"/>
          <p:nvPr/>
        </p:nvSpPr>
        <p:spPr>
          <a:xfrm>
            <a:off x="0" y="4142673"/>
            <a:ext cx="74009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010A910-AC37-57A6-B866-0D6AC82027A5}"/>
              </a:ext>
            </a:extLst>
          </p:cNvPr>
          <p:cNvSpPr txBox="1"/>
          <p:nvPr/>
        </p:nvSpPr>
        <p:spPr>
          <a:xfrm>
            <a:off x="2128838" y="3598142"/>
            <a:ext cx="810101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Turnos – Crossfit, Pileta, Funcional, Taller de abdominales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Elementos – Pesas rusas, mancuernas, barras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Ejercicios para armar rutinas – </a:t>
            </a:r>
            <a:r>
              <a:rPr lang="es-ES" sz="2400" dirty="0" err="1"/>
              <a:t>Curl</a:t>
            </a:r>
            <a:r>
              <a:rPr lang="es-ES" sz="2400" dirty="0"/>
              <a:t> de bíceps, peso muerto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Empleados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Clientes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Proveedores – </a:t>
            </a:r>
            <a:r>
              <a:rPr lang="es-ES" sz="2400" dirty="0" err="1"/>
              <a:t>Ej</a:t>
            </a:r>
            <a:r>
              <a:rPr lang="es-ES" sz="2400" dirty="0"/>
              <a:t> : Coca cola, </a:t>
            </a:r>
            <a:r>
              <a:rPr lang="es-ES" sz="2400" dirty="0" err="1"/>
              <a:t>Lifestyle</a:t>
            </a:r>
            <a:r>
              <a:rPr lang="es-ES" sz="2400" dirty="0"/>
              <a:t> (maquinas)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Medios de pago – Mercado pago, débito, crédito, efectivo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A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9C4719F-ECF4-B748-E375-4E2B7E892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6263481"/>
            <a:ext cx="27432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35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89634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0D5A74F-365A-6F84-21C2-E5A0C1C42A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36" r="18979" b="-1"/>
          <a:stretch/>
        </p:blipFill>
        <p:spPr>
          <a:xfrm>
            <a:off x="982981" y="984937"/>
            <a:ext cx="4822027" cy="488050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1CEE39-A6DC-4DE0-9789-206F1A988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26744" y="889634"/>
            <a:ext cx="0" cy="507492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0268BBD8-8401-25AE-041D-D0CA6D8D07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05" r="6281" b="-2"/>
          <a:stretch/>
        </p:blipFill>
        <p:spPr>
          <a:xfrm>
            <a:off x="6448478" y="983912"/>
            <a:ext cx="4818888" cy="488255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788275C-9126-FC5F-60AC-C571D58DCE38}"/>
              </a:ext>
            </a:extLst>
          </p:cNvPr>
          <p:cNvSpPr txBox="1"/>
          <p:nvPr/>
        </p:nvSpPr>
        <p:spPr>
          <a:xfrm>
            <a:off x="151876" y="212500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latin typeface="var(--font-title-v2)"/>
              </a:rPr>
              <a:t>Creación de tablas 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573767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89634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A98D9CB-8EE4-B185-E170-5C1156CED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1" y="1460213"/>
            <a:ext cx="4822027" cy="392995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D1CEE39-A6DC-4DE0-9789-206F1A988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26744" y="889634"/>
            <a:ext cx="0" cy="507492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E241B6FA-D6BB-8FC0-171F-E056DD0D5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478" y="1190430"/>
            <a:ext cx="4818888" cy="446951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6C1ED8F-8674-266F-7610-A9B6DC506E10}"/>
              </a:ext>
            </a:extLst>
          </p:cNvPr>
          <p:cNvSpPr txBox="1"/>
          <p:nvPr/>
        </p:nvSpPr>
        <p:spPr>
          <a:xfrm>
            <a:off x="151876" y="212500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latin typeface="var(--font-title-v2)"/>
              </a:rPr>
              <a:t>Creación de tablas 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902593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D513CD2-8ACB-EB50-C526-D214B7183E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94"/>
          <a:stretch/>
        </p:blipFill>
        <p:spPr>
          <a:xfrm>
            <a:off x="926859" y="891540"/>
            <a:ext cx="10337975" cy="507111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985C59E-994B-4AF6-6D21-CD3AF012643A}"/>
              </a:ext>
            </a:extLst>
          </p:cNvPr>
          <p:cNvSpPr txBox="1"/>
          <p:nvPr/>
        </p:nvSpPr>
        <p:spPr>
          <a:xfrm>
            <a:off x="151876" y="212500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latin typeface="var(--font-title-v2)"/>
              </a:rPr>
              <a:t>Creación de tablas 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088976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C32F4CA-9A7D-F3BB-3C97-15DC5076BCE4}"/>
              </a:ext>
            </a:extLst>
          </p:cNvPr>
          <p:cNvSpPr txBox="1"/>
          <p:nvPr/>
        </p:nvSpPr>
        <p:spPr>
          <a:xfrm>
            <a:off x="0" y="3351275"/>
            <a:ext cx="8227568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solidFill>
                  <a:srgbClr val="FFFFFF"/>
                </a:solidFill>
              </a:rPr>
              <a:t>https://github.com/francofreda2/Re-entrega-inserci-n-de-datos</a:t>
            </a:r>
          </a:p>
        </p:txBody>
      </p:sp>
      <p:pic>
        <p:nvPicPr>
          <p:cNvPr id="4" name="Imagen 3" descr="Forma&#10;&#10;Descripción generada automáticamente con confianza baja">
            <a:extLst>
              <a:ext uri="{FF2B5EF4-FFF2-40B4-BE49-F238E27FC236}">
                <a16:creationId xmlns:a16="http://schemas.microsoft.com/office/drawing/2014/main" id="{657242EB-41E7-B418-F058-FFAD4A8FA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642" y="982794"/>
            <a:ext cx="4736963" cy="473696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DB243C3-6130-DC0A-A956-0AAFC5C2AB59}"/>
              </a:ext>
            </a:extLst>
          </p:cNvPr>
          <p:cNvSpPr/>
          <p:nvPr/>
        </p:nvSpPr>
        <p:spPr>
          <a:xfrm>
            <a:off x="149762" y="982794"/>
            <a:ext cx="54916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Inserción de Datos</a:t>
            </a:r>
            <a:endParaRPr lang="es-E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7205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D8885EF-B809-18D3-66AA-5E3A89BF0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5" y="773943"/>
            <a:ext cx="9105900" cy="599833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C27244D-B6D5-E897-F03F-79D292C1A427}"/>
              </a:ext>
            </a:extLst>
          </p:cNvPr>
          <p:cNvSpPr txBox="1"/>
          <p:nvPr/>
        </p:nvSpPr>
        <p:spPr>
          <a:xfrm>
            <a:off x="361188" y="26110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Inserción de datos 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280761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AA30E2C-22A4-03B1-925B-CC0C55A10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709" y="962025"/>
            <a:ext cx="9820275" cy="577215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FDDA906-EBF5-1E20-5F93-1C5D598E7FEB}"/>
              </a:ext>
            </a:extLst>
          </p:cNvPr>
          <p:cNvSpPr txBox="1"/>
          <p:nvPr/>
        </p:nvSpPr>
        <p:spPr>
          <a:xfrm>
            <a:off x="361188" y="26110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Inserción de datos 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330653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80D1FC8-3ACA-3347-4164-CFB6C0BCC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23" y="1045845"/>
            <a:ext cx="11266424" cy="47625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D93886C-AA25-6C13-6581-2921DCF3ED3B}"/>
              </a:ext>
            </a:extLst>
          </p:cNvPr>
          <p:cNvSpPr txBox="1"/>
          <p:nvPr/>
        </p:nvSpPr>
        <p:spPr>
          <a:xfrm>
            <a:off x="361188" y="270629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Inserción de datos 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2231283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C3A9F86-4FC5-FD50-9770-A194CA519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19" y="2858814"/>
            <a:ext cx="11469624" cy="167114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E885C0A-B940-9239-8988-EA35AB96FE39}"/>
              </a:ext>
            </a:extLst>
          </p:cNvPr>
          <p:cNvSpPr txBox="1"/>
          <p:nvPr/>
        </p:nvSpPr>
        <p:spPr>
          <a:xfrm>
            <a:off x="361188" y="26110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Inserción de datos 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3179295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E885C0A-B940-9239-8988-EA35AB96FE39}"/>
              </a:ext>
            </a:extLst>
          </p:cNvPr>
          <p:cNvSpPr txBox="1"/>
          <p:nvPr/>
        </p:nvSpPr>
        <p:spPr>
          <a:xfrm>
            <a:off x="361188" y="26110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Consulta de todas las actividades disponibles </a:t>
            </a:r>
            <a:endParaRPr lang="es-AR" b="1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AB0F753-12DD-C596-2A01-5C8B04BB9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37" y="1476375"/>
            <a:ext cx="778192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53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E885C0A-B940-9239-8988-EA35AB96FE39}"/>
              </a:ext>
            </a:extLst>
          </p:cNvPr>
          <p:cNvSpPr txBox="1"/>
          <p:nvPr/>
        </p:nvSpPr>
        <p:spPr>
          <a:xfrm>
            <a:off x="361188" y="26110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Consulta de la actividad Salsa </a:t>
            </a:r>
            <a:endParaRPr lang="es-AR" b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09EF294-619B-2663-AA72-ABC9191F6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784" y="1539875"/>
            <a:ext cx="86201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06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0C835-D7A2-EF01-E737-27BA624C6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La base de datos se creará para consulta y gestión de :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4371DE-7AD1-82AF-C852-D295E142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Relación entre Proveedores</a:t>
            </a:r>
          </a:p>
          <a:p>
            <a:r>
              <a:rPr lang="es-ES" dirty="0"/>
              <a:t>Gestión de turnos </a:t>
            </a:r>
          </a:p>
          <a:p>
            <a:r>
              <a:rPr lang="es-ES" dirty="0"/>
              <a:t>Gestión de actividades deportivas </a:t>
            </a:r>
          </a:p>
          <a:p>
            <a:r>
              <a:rPr lang="es-ES" dirty="0"/>
              <a:t>Relación con empleados</a:t>
            </a:r>
          </a:p>
          <a:p>
            <a:r>
              <a:rPr lang="es-ES" dirty="0"/>
              <a:t>Gestión de ventas </a:t>
            </a:r>
          </a:p>
          <a:p>
            <a:r>
              <a:rPr lang="es-ES" dirty="0"/>
              <a:t>Mantenimiento de sucursales </a:t>
            </a:r>
          </a:p>
          <a:p>
            <a:r>
              <a:rPr lang="es-ES" dirty="0"/>
              <a:t>Gestión de cobros </a:t>
            </a:r>
          </a:p>
          <a:p>
            <a:r>
              <a:rPr lang="es-ES" dirty="0"/>
              <a:t>Gestión de promociones 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150B96-EE06-9DF1-E7C8-DA6EFC646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6263481"/>
            <a:ext cx="27432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396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E885C0A-B940-9239-8988-EA35AB96FE39}"/>
              </a:ext>
            </a:extLst>
          </p:cNvPr>
          <p:cNvSpPr txBox="1"/>
          <p:nvPr/>
        </p:nvSpPr>
        <p:spPr>
          <a:xfrm>
            <a:off x="361188" y="26110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Consulta de las promociones disponibles </a:t>
            </a:r>
            <a:endParaRPr lang="es-AR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51ECC34-DCE6-6FD8-AE91-0F5A36310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1428750"/>
            <a:ext cx="936307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28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C32F4CA-9A7D-F3BB-3C97-15DC5076BCE4}"/>
              </a:ext>
            </a:extLst>
          </p:cNvPr>
          <p:cNvSpPr txBox="1"/>
          <p:nvPr/>
        </p:nvSpPr>
        <p:spPr>
          <a:xfrm>
            <a:off x="0" y="3351275"/>
            <a:ext cx="8227568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rgbClr val="FFFFFF"/>
                </a:solidFill>
              </a:rPr>
              <a:t>https://github.com/francofreda2/Entrega-creaci-n-de-vistas</a:t>
            </a:r>
          </a:p>
        </p:txBody>
      </p:sp>
      <p:pic>
        <p:nvPicPr>
          <p:cNvPr id="4" name="Imagen 3" descr="Forma&#10;&#10;Descripción generada automáticamente con confianza baja">
            <a:extLst>
              <a:ext uri="{FF2B5EF4-FFF2-40B4-BE49-F238E27FC236}">
                <a16:creationId xmlns:a16="http://schemas.microsoft.com/office/drawing/2014/main" id="{657242EB-41E7-B418-F058-FFAD4A8FA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642" y="982794"/>
            <a:ext cx="4736963" cy="473696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DB243C3-6130-DC0A-A956-0AAFC5C2AB59}"/>
              </a:ext>
            </a:extLst>
          </p:cNvPr>
          <p:cNvSpPr/>
          <p:nvPr/>
        </p:nvSpPr>
        <p:spPr>
          <a:xfrm>
            <a:off x="187885" y="982794"/>
            <a:ext cx="54154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Creación de Vistas</a:t>
            </a:r>
            <a:endParaRPr lang="es-E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4929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63CF47-89E0-3D89-2C48-7DAFB72ED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Vistas : Las vistas fueren generadas con los siguientes objetivos 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27FB98-8EFD-D6B1-970E-DB3D31051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>
              <a:buFont typeface="+mj-lt"/>
              <a:buAutoNum type="arabicPeriod"/>
            </a:pPr>
            <a:r>
              <a:rPr lang="es-ES" b="0" i="0" dirty="0">
                <a:solidFill>
                  <a:srgbClr val="374151"/>
                </a:solidFill>
                <a:effectLst/>
                <a:latin typeface="Söhne"/>
              </a:rPr>
              <a:t>Abstracción de datos: Proporcionar una forma de ver los datos de una tabla de una manera abstracta, lo que  </a:t>
            </a:r>
            <a:r>
              <a:rPr lang="es-ES" dirty="0">
                <a:solidFill>
                  <a:srgbClr val="374151"/>
                </a:solidFill>
                <a:latin typeface="Söhne"/>
              </a:rPr>
              <a:t>nos va a </a:t>
            </a:r>
            <a:r>
              <a:rPr lang="es-ES" b="0" i="0" dirty="0">
                <a:solidFill>
                  <a:srgbClr val="374151"/>
                </a:solidFill>
                <a:effectLst/>
                <a:latin typeface="Söhne"/>
              </a:rPr>
              <a:t>permitir ver solo los datos relevantes para su análisis.</a:t>
            </a:r>
          </a:p>
          <a:p>
            <a:pPr algn="l">
              <a:buFont typeface="+mj-lt"/>
              <a:buAutoNum type="arabicPeriod"/>
            </a:pPr>
            <a:r>
              <a:rPr lang="es-ES" b="0" i="0" dirty="0">
                <a:solidFill>
                  <a:srgbClr val="374151"/>
                </a:solidFill>
                <a:effectLst/>
                <a:latin typeface="Söhne"/>
              </a:rPr>
              <a:t>Protección de datos: las vistas utilizadas van a limitar el acceso a los datos, restringiendo el acceso solo a los datos necesarios para un usuario o un rol específico.</a:t>
            </a:r>
          </a:p>
          <a:p>
            <a:pPr algn="l">
              <a:buFont typeface="+mj-lt"/>
              <a:buAutoNum type="arabicPeriod"/>
            </a:pPr>
            <a:r>
              <a:rPr lang="es-ES" b="0" i="0" dirty="0">
                <a:solidFill>
                  <a:srgbClr val="374151"/>
                </a:solidFill>
                <a:effectLst/>
                <a:latin typeface="Söhne"/>
              </a:rPr>
              <a:t>Simplificación de consultas: </a:t>
            </a:r>
            <a:r>
              <a:rPr lang="es-ES" dirty="0">
                <a:solidFill>
                  <a:srgbClr val="374151"/>
                </a:solidFill>
                <a:latin typeface="Söhne"/>
              </a:rPr>
              <a:t>A través de las vistas vamos a </a:t>
            </a:r>
            <a:r>
              <a:rPr lang="es-ES" b="0" i="0" dirty="0">
                <a:solidFill>
                  <a:srgbClr val="374151"/>
                </a:solidFill>
                <a:effectLst/>
                <a:latin typeface="Söhne"/>
              </a:rPr>
              <a:t>simplificar las consultas complejas, permitiendo a los usuarios acceder a los datos de una manera más fácil y rápida.</a:t>
            </a:r>
          </a:p>
          <a:p>
            <a:pPr algn="l">
              <a:buFont typeface="+mj-lt"/>
              <a:buAutoNum type="arabicPeriod"/>
            </a:pPr>
            <a:r>
              <a:rPr lang="es-ES" b="0" i="0" dirty="0">
                <a:solidFill>
                  <a:srgbClr val="374151"/>
                </a:solidFill>
                <a:effectLst/>
                <a:latin typeface="Söhne"/>
              </a:rPr>
              <a:t>Mejora del rendimiento: Al crear vistas específicas para reportes o consultas recurrentes se pueden mejorar los tiempos de ejecución y optimizar el rendimiento.</a:t>
            </a:r>
          </a:p>
        </p:txBody>
      </p:sp>
    </p:spTree>
    <p:extLst>
      <p:ext uri="{BB962C8B-B14F-4D97-AF65-F5344CB8AC3E}">
        <p14:creationId xmlns:p14="http://schemas.microsoft.com/office/powerpoint/2010/main" val="2640788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E0CA3A-3DBC-A31B-25F3-AF7AEF42A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Tablas involucradas en las vistas 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95D56B-45DA-C303-02A2-9A74355CB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ES" dirty="0"/>
              <a:t> Tabla Profesores</a:t>
            </a:r>
          </a:p>
          <a:p>
            <a:pPr marL="0" indent="0">
              <a:buNone/>
            </a:pPr>
            <a:r>
              <a:rPr lang="es-ES" dirty="0"/>
              <a:t>La vista de la tabla Profesores fue creada para poder distinguir fácilmente entre los profesores que se encuentran  trabajando en la Ciudad Autónoma de Buenos Aires y los que se encuentran en la Provincia De Buenos Aires ya que sus retenciones e impuestos a pagar no son los mismos.</a:t>
            </a:r>
          </a:p>
          <a:p>
            <a:pPr marL="0" indent="0">
              <a:buNone/>
            </a:pPr>
            <a:endParaRPr lang="es-ES" dirty="0"/>
          </a:p>
          <a:p>
            <a:r>
              <a:rPr lang="es-ES" dirty="0"/>
              <a:t>Tabla socios </a:t>
            </a:r>
          </a:p>
          <a:p>
            <a:pPr marL="0" indent="0">
              <a:buNone/>
            </a:pPr>
            <a:r>
              <a:rPr lang="es-ES" dirty="0"/>
              <a:t>La vista de la tabla socios fue generada para poder distinguir a los socios mas antiguos los cuales pueden adquirir promociones futuras debido a si lealtad con el gimnasio 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24262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E0CA3A-3DBC-A31B-25F3-AF7AEF42A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Tablas involucradas en las vistas 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95D56B-45DA-C303-02A2-9A74355CB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 Tabla Sucursal</a:t>
            </a:r>
          </a:p>
          <a:p>
            <a:pPr marL="0" indent="0">
              <a:buNone/>
            </a:pPr>
            <a:r>
              <a:rPr lang="es-ES" dirty="0"/>
              <a:t>La vista de la tabla sucursal fue creada para poder distinguir fácilmente entre las sucursales que se encuentran en la Ciudad Autónoma de Buenos Aires y las que se encuentran en la Provincia De Buenos Aires.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03333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1E7C735-D275-9199-2825-B9B8FAF0A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766" y="1299014"/>
            <a:ext cx="6448425" cy="134302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4035D3B-CFC0-A0A6-FDFD-4D5DA088D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766" y="2901511"/>
            <a:ext cx="7505700" cy="16287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08BA7CB-AABF-5605-4CE7-D247755B5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203" y="4530286"/>
            <a:ext cx="4819650" cy="10287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EF08372-823B-2726-5A60-AF02D06B37B5}"/>
              </a:ext>
            </a:extLst>
          </p:cNvPr>
          <p:cNvSpPr txBox="1"/>
          <p:nvPr/>
        </p:nvSpPr>
        <p:spPr>
          <a:xfrm>
            <a:off x="361188" y="26110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Creación de vistas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1008362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8C26A82-F8ED-7C81-8A6B-8D246A1F8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634" y="1095046"/>
            <a:ext cx="6858000" cy="14097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7225F7C-D3A9-C55C-3414-7130F62DB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634" y="2822257"/>
            <a:ext cx="6477000" cy="120967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6F205A5-D936-F2C7-6732-B7D938A7A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634" y="4349443"/>
            <a:ext cx="8201025" cy="14859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C0CBBD5-93E3-D7E7-9FE3-3B5017FFA40E}"/>
              </a:ext>
            </a:extLst>
          </p:cNvPr>
          <p:cNvSpPr txBox="1"/>
          <p:nvPr/>
        </p:nvSpPr>
        <p:spPr>
          <a:xfrm>
            <a:off x="361188" y="26110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Creación de vistas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3311507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C32F4CA-9A7D-F3BB-3C97-15DC5076BCE4}"/>
              </a:ext>
            </a:extLst>
          </p:cNvPr>
          <p:cNvSpPr txBox="1"/>
          <p:nvPr/>
        </p:nvSpPr>
        <p:spPr>
          <a:xfrm>
            <a:off x="0" y="3351275"/>
            <a:ext cx="8227568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rgbClr val="FFFFFF"/>
                </a:solidFill>
              </a:rPr>
              <a:t> https://github.com/francofreda2/Entrega-funciones</a:t>
            </a:r>
          </a:p>
        </p:txBody>
      </p:sp>
      <p:pic>
        <p:nvPicPr>
          <p:cNvPr id="4" name="Imagen 3" descr="Forma&#10;&#10;Descripción generada automáticamente con confianza baja">
            <a:extLst>
              <a:ext uri="{FF2B5EF4-FFF2-40B4-BE49-F238E27FC236}">
                <a16:creationId xmlns:a16="http://schemas.microsoft.com/office/drawing/2014/main" id="{657242EB-41E7-B418-F058-FFAD4A8FA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642" y="982794"/>
            <a:ext cx="4736963" cy="473696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DB243C3-6130-DC0A-A956-0AAFC5C2AB59}"/>
              </a:ext>
            </a:extLst>
          </p:cNvPr>
          <p:cNvSpPr/>
          <p:nvPr/>
        </p:nvSpPr>
        <p:spPr>
          <a:xfrm>
            <a:off x="-120782" y="982794"/>
            <a:ext cx="66065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Creación de Funciones</a:t>
            </a:r>
            <a:endParaRPr lang="es-E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27158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80254B-C5AF-72B5-A701-0741CC5B7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Funciones : Las funciones fueron generadas con los siguientes objetivos 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F9F919-DB4A-8321-581C-A5EFC67E8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s-ES" b="0" i="0" dirty="0">
                <a:solidFill>
                  <a:srgbClr val="374151"/>
                </a:solidFill>
                <a:effectLst/>
                <a:latin typeface="Söhne"/>
              </a:rPr>
              <a:t>Reutilización de código: las funciones pueden ser reutilizadas en diferentes consultas, lo que permite evitar la duplicación de código y mejorar la eficiencia del desarrollo.</a:t>
            </a:r>
          </a:p>
          <a:p>
            <a:pPr algn="l">
              <a:buFont typeface="+mj-lt"/>
              <a:buAutoNum type="arabicPeriod"/>
            </a:pPr>
            <a:r>
              <a:rPr lang="es-ES" b="0" i="0" dirty="0">
                <a:solidFill>
                  <a:srgbClr val="374151"/>
                </a:solidFill>
                <a:effectLst/>
                <a:latin typeface="Söhne"/>
              </a:rPr>
              <a:t>Simplificación de consultas: las funciones pueden utilizarse para simplificar las consultas complejas, proporcionando una manera fácil y legible de acceder a los datos.</a:t>
            </a:r>
          </a:p>
          <a:p>
            <a:pPr algn="l">
              <a:buFont typeface="+mj-lt"/>
              <a:buAutoNum type="arabicPeriod"/>
            </a:pPr>
            <a:r>
              <a:rPr lang="es-ES" b="0" i="0" dirty="0">
                <a:solidFill>
                  <a:srgbClr val="374151"/>
                </a:solidFill>
                <a:effectLst/>
                <a:latin typeface="Söhne"/>
              </a:rPr>
              <a:t>Mejora del rendimiento: al crear funciones específicas para tareas recurrentes se pueden mejorar los tiempos de ejecución y optimizar el rendimiento.</a:t>
            </a:r>
          </a:p>
          <a:p>
            <a:pPr algn="l">
              <a:buFont typeface="+mj-lt"/>
              <a:buAutoNum type="arabicPeriod"/>
            </a:pPr>
            <a:r>
              <a:rPr lang="es-ES" b="0" i="0" dirty="0">
                <a:solidFill>
                  <a:srgbClr val="374151"/>
                </a:solidFill>
                <a:effectLst/>
                <a:latin typeface="Söhne"/>
              </a:rPr>
              <a:t>Personalización de los datos: las funciones pueden ser utilizadas para personalizar los datos y adaptarlos a las necesidades específicas de una aplicación o un usuario.</a:t>
            </a:r>
          </a:p>
          <a:p>
            <a:pPr algn="l">
              <a:buFont typeface="+mj-lt"/>
              <a:buAutoNum type="arabicPeriod"/>
            </a:pPr>
            <a:r>
              <a:rPr lang="es-ES" b="0" i="0" dirty="0">
                <a:solidFill>
                  <a:srgbClr val="374151"/>
                </a:solidFill>
                <a:effectLst/>
                <a:latin typeface="Söhne"/>
              </a:rPr>
              <a:t>Validación de datos: las funciones pueden ser utilizadas para validar los datos antes de que sean ingresados a una tabla, lo que ayuda a garantizar la precisión y la consistencia de los datos.</a:t>
            </a:r>
          </a:p>
          <a:p>
            <a:pPr algn="l">
              <a:buFont typeface="+mj-lt"/>
              <a:buAutoNum type="arabicPeriod"/>
            </a:pPr>
            <a:r>
              <a:rPr lang="es-ES" b="0" i="0" dirty="0">
                <a:solidFill>
                  <a:srgbClr val="374151"/>
                </a:solidFill>
                <a:effectLst/>
                <a:latin typeface="Söhne"/>
              </a:rPr>
              <a:t>Seguridad: las funciones pueden ser utilizadas para controlar el acceso a los datos y restringir el acceso solo a los usuarios autorizados.</a:t>
            </a:r>
          </a:p>
        </p:txBody>
      </p:sp>
    </p:spTree>
    <p:extLst>
      <p:ext uri="{BB962C8B-B14F-4D97-AF65-F5344CB8AC3E}">
        <p14:creationId xmlns:p14="http://schemas.microsoft.com/office/powerpoint/2010/main" val="757437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760BB4-0BDF-3F94-B935-0813AEB70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Funciones para </a:t>
            </a:r>
            <a:r>
              <a:rPr lang="es-ES" dirty="0" err="1"/>
              <a:t>Megatlon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838BC1-A09A-F1D8-93B6-489E5C6CD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La función </a:t>
            </a:r>
            <a:r>
              <a:rPr lang="es-ES" b="1" dirty="0" err="1"/>
              <a:t>CuotaConAjusteInflacionario</a:t>
            </a:r>
            <a:r>
              <a:rPr lang="es-ES" dirty="0"/>
              <a:t> fue generada para que en los tiempos de inflación constante podamos tan solo con el ajuste inflacionario por ejemplo un 0,03 % mensual se pueda ajustar fácilmente a la cuota mensual. </a:t>
            </a:r>
          </a:p>
          <a:p>
            <a:endParaRPr lang="es-ES" dirty="0"/>
          </a:p>
          <a:p>
            <a:r>
              <a:rPr lang="es-ES" dirty="0"/>
              <a:t>La función </a:t>
            </a:r>
            <a:r>
              <a:rPr lang="es-ES" b="1" dirty="0"/>
              <a:t>Turnos</a:t>
            </a:r>
            <a:r>
              <a:rPr lang="es-ES" dirty="0"/>
              <a:t> fue creada con la intención de cuando se generen nuevos turnos de trabajo saber el turno del día que se está ingresando (Mañana , tarde, noche ) 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691214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0C835-D7A2-EF01-E737-27BA624C6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Necesidades resultas con la base de datos </a:t>
            </a:r>
            <a:r>
              <a:rPr lang="es-ES" dirty="0" err="1"/>
              <a:t>Megatlon</a:t>
            </a:r>
            <a:r>
              <a:rPr lang="es-ES" dirty="0"/>
              <a:t> 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4371DE-7AD1-82AF-C852-D295E142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l"/>
            <a:r>
              <a:rPr lang="es-ES" b="0" i="0" dirty="0">
                <a:effectLst/>
                <a:latin typeface="Söhne"/>
              </a:rPr>
              <a:t>El gimnasio </a:t>
            </a:r>
            <a:r>
              <a:rPr lang="es-ES" b="0" i="0" dirty="0" err="1">
                <a:effectLst/>
                <a:latin typeface="Söhne"/>
              </a:rPr>
              <a:t>Megatlon</a:t>
            </a:r>
            <a:r>
              <a:rPr lang="es-ES" b="0" i="0" dirty="0">
                <a:effectLst/>
                <a:latin typeface="Söhne"/>
              </a:rPr>
              <a:t> necesita generar una base de datos SQL por varias razones. En primer lugar, una base de datos permite almacenar y organizar información de los miembros del gimnasio, como sus datos personales, historial de pagos, y asistencia a clases. Esto facilita la gestión de los miembros y el seguimiento de sus actividades en el gimnasio.</a:t>
            </a:r>
          </a:p>
          <a:p>
            <a:pPr algn="l"/>
            <a:r>
              <a:rPr lang="es-ES" b="0" i="0" dirty="0">
                <a:effectLst/>
                <a:latin typeface="Söhne"/>
              </a:rPr>
              <a:t>En segundo lugar, una base de datos SQL permite generar informes y estadísticas sobre el uso del gimnasio. Por ejemplo, se pueden generar informes sobre el número de miembros activos, las clases más populares, y las horas de mayor afluencia al gimnasio. Esto ayuda a </a:t>
            </a:r>
            <a:r>
              <a:rPr lang="es-ES" b="0" i="0" dirty="0" err="1">
                <a:effectLst/>
                <a:latin typeface="Söhne"/>
              </a:rPr>
              <a:t>Megatlon</a:t>
            </a:r>
            <a:r>
              <a:rPr lang="es-ES" b="0" i="0" dirty="0">
                <a:effectLst/>
                <a:latin typeface="Söhne"/>
              </a:rPr>
              <a:t> a tomar decisiones informadas sobre cómo mejorar el servicio al cliente y aumentar la eficiencia operativa.</a:t>
            </a:r>
          </a:p>
          <a:p>
            <a:pPr algn="l"/>
            <a:r>
              <a:rPr lang="es-ES" b="0" i="0" dirty="0">
                <a:effectLst/>
                <a:latin typeface="Söhne"/>
              </a:rPr>
              <a:t>Por último, una base de datos SQL también permite integrar diferentes sistemas, como un sistema de pagos en línea o un sistema de reservas de clases. Esto hace que el proceso sea más fácil y rápido para los clientes y aumenta la satisfacción del cliente.</a:t>
            </a:r>
          </a:p>
          <a:p>
            <a:pPr marL="0" indent="0" algn="l">
              <a:buNone/>
            </a:pPr>
            <a:r>
              <a:rPr lang="es-ES" b="0" i="0" dirty="0">
                <a:effectLst/>
                <a:latin typeface="Söhne"/>
              </a:rPr>
              <a:t>En resumen, una base de datos SQL es esencial para el gimnasio </a:t>
            </a:r>
            <a:r>
              <a:rPr lang="es-ES" b="0" i="0" dirty="0" err="1">
                <a:effectLst/>
                <a:latin typeface="Söhne"/>
              </a:rPr>
              <a:t>Megatlon</a:t>
            </a:r>
            <a:r>
              <a:rPr lang="es-ES" b="0" i="0" dirty="0">
                <a:effectLst/>
                <a:latin typeface="Söhne"/>
              </a:rPr>
              <a:t> para organizar y administrar información de los miembros, generar informes y estadísticas para mejorar la gestión del gimnasio, y facilitar la integración con otros sistemas</a:t>
            </a:r>
          </a:p>
          <a:p>
            <a:endParaRPr lang="es-ES" dirty="0"/>
          </a:p>
          <a:p>
            <a:endParaRPr lang="es-ES" dirty="0"/>
          </a:p>
          <a:p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150B96-EE06-9DF1-E7C8-DA6EFC646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6263481"/>
            <a:ext cx="27432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7760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138FC36-861D-5596-FA6A-BAE2F46F3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143000"/>
            <a:ext cx="9410700" cy="4572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8DB1299-96FB-15A2-48EC-082B533057C7}"/>
              </a:ext>
            </a:extLst>
          </p:cNvPr>
          <p:cNvSpPr txBox="1"/>
          <p:nvPr/>
        </p:nvSpPr>
        <p:spPr>
          <a:xfrm>
            <a:off x="361188" y="26110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Creación de funciones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720173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54A9919-9DB6-9E85-D759-5805204FF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592" y="931545"/>
            <a:ext cx="7191375" cy="49911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E1CE4FA-2F00-DFDE-8904-3E1538F863D4}"/>
              </a:ext>
            </a:extLst>
          </p:cNvPr>
          <p:cNvSpPr txBox="1"/>
          <p:nvPr/>
        </p:nvSpPr>
        <p:spPr>
          <a:xfrm>
            <a:off x="361188" y="281107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Validación de funciones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3660042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54A9919-9DB6-9E85-D759-5805204FF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159" y="798195"/>
            <a:ext cx="7191375" cy="49911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5CFEC6E-C3A6-F540-A9EA-3EC087BCB5F5}"/>
              </a:ext>
            </a:extLst>
          </p:cNvPr>
          <p:cNvSpPr txBox="1"/>
          <p:nvPr/>
        </p:nvSpPr>
        <p:spPr>
          <a:xfrm>
            <a:off x="361188" y="26110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Validación de funciones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478796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B31C5F4-67E5-3A37-3C01-FBB686C46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60" y="1293495"/>
            <a:ext cx="6457950" cy="409575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CE56E3F-9EA3-E965-A35C-1D92104BEFD6}"/>
              </a:ext>
            </a:extLst>
          </p:cNvPr>
          <p:cNvSpPr txBox="1"/>
          <p:nvPr/>
        </p:nvSpPr>
        <p:spPr>
          <a:xfrm>
            <a:off x="361188" y="26110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Creación de funciones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18861249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B7F6C9F-EC41-E68D-DE28-2E1FF14B9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487" y="1243012"/>
            <a:ext cx="6677025" cy="437197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A2932B6-2622-4AF1-B398-F2110D39409C}"/>
              </a:ext>
            </a:extLst>
          </p:cNvPr>
          <p:cNvSpPr txBox="1"/>
          <p:nvPr/>
        </p:nvSpPr>
        <p:spPr>
          <a:xfrm>
            <a:off x="361188" y="26110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Creación de funciones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16609645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19D98DC-6DCD-1BD5-568D-6A463A616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5" y="1128712"/>
            <a:ext cx="6381750" cy="460057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C484D11-7449-D179-1AB6-5408BBA323F2}"/>
              </a:ext>
            </a:extLst>
          </p:cNvPr>
          <p:cNvSpPr txBox="1"/>
          <p:nvPr/>
        </p:nvSpPr>
        <p:spPr>
          <a:xfrm>
            <a:off x="361188" y="26110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Validación de funciones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22901150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C32F4CA-9A7D-F3BB-3C97-15DC5076BCE4}"/>
              </a:ext>
            </a:extLst>
          </p:cNvPr>
          <p:cNvSpPr txBox="1"/>
          <p:nvPr/>
        </p:nvSpPr>
        <p:spPr>
          <a:xfrm>
            <a:off x="0" y="3351275"/>
            <a:ext cx="8227568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rgbClr val="FFFFFF"/>
                </a:solidFill>
              </a:rPr>
              <a:t>https://github.com/francofreda2/Entrega-store-procedures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4" name="Imagen 3" descr="Forma&#10;&#10;Descripción generada automáticamente con confianza baja">
            <a:extLst>
              <a:ext uri="{FF2B5EF4-FFF2-40B4-BE49-F238E27FC236}">
                <a16:creationId xmlns:a16="http://schemas.microsoft.com/office/drawing/2014/main" id="{657242EB-41E7-B418-F058-FFAD4A8FA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642" y="982794"/>
            <a:ext cx="4736963" cy="473696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DB243C3-6130-DC0A-A956-0AAFC5C2AB59}"/>
              </a:ext>
            </a:extLst>
          </p:cNvPr>
          <p:cNvSpPr/>
          <p:nvPr/>
        </p:nvSpPr>
        <p:spPr>
          <a:xfrm>
            <a:off x="-505415" y="982794"/>
            <a:ext cx="722253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Creación de Store </a:t>
            </a:r>
            <a:r>
              <a:rPr lang="es-ES" sz="5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Procedures</a:t>
            </a:r>
            <a:endParaRPr lang="es-E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9196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3CB30E-7E75-E848-B0DA-ACBD78A8B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Los store </a:t>
            </a:r>
            <a:r>
              <a:rPr lang="es-ES" dirty="0" err="1"/>
              <a:t>procedure</a:t>
            </a:r>
            <a:r>
              <a:rPr lang="es-ES" dirty="0"/>
              <a:t> fueron creados con los siguientes objetivos 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38B34B-516F-C753-B129-6B8EE91AB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s-ES" b="0" i="0" dirty="0">
                <a:solidFill>
                  <a:srgbClr val="374151"/>
                </a:solidFill>
                <a:effectLst/>
                <a:latin typeface="Söhne"/>
              </a:rPr>
              <a:t>Reutilización de código: Los procedimientos almacenados pueden ser reutilizados en diferentes consultas, lo que permite evitar la duplicación de código y mejorar la eficiencia del desarrollo.</a:t>
            </a:r>
          </a:p>
          <a:p>
            <a:pPr algn="l">
              <a:buFont typeface="+mj-lt"/>
              <a:buAutoNum type="arabicPeriod"/>
            </a:pPr>
            <a:r>
              <a:rPr lang="es-ES" b="0" i="0" dirty="0">
                <a:solidFill>
                  <a:srgbClr val="374151"/>
                </a:solidFill>
                <a:effectLst/>
                <a:latin typeface="Söhne"/>
              </a:rPr>
              <a:t>Mejora del rendimiento: al crear procedimientos almacenados específicos para tareas recurrentes se pueden mejorar los tiempos de ejecución y optimizar el rendimiento.</a:t>
            </a:r>
          </a:p>
          <a:p>
            <a:pPr algn="l">
              <a:buFont typeface="+mj-lt"/>
              <a:buAutoNum type="arabicPeriod"/>
            </a:pPr>
            <a:r>
              <a:rPr lang="es-ES" b="0" i="0" dirty="0">
                <a:solidFill>
                  <a:srgbClr val="374151"/>
                </a:solidFill>
                <a:effectLst/>
                <a:latin typeface="Söhne"/>
              </a:rPr>
              <a:t>Seguridad: los procedimientos almacenados pueden ser utilizados para controlar el acceso a los datos y restringir el acceso solo a los usuarios autorizados.</a:t>
            </a:r>
          </a:p>
          <a:p>
            <a:pPr algn="l">
              <a:buFont typeface="+mj-lt"/>
              <a:buAutoNum type="arabicPeriod"/>
            </a:pPr>
            <a:r>
              <a:rPr lang="es-ES" b="0" i="0" dirty="0">
                <a:solidFill>
                  <a:srgbClr val="374151"/>
                </a:solidFill>
                <a:effectLst/>
                <a:latin typeface="Söhne"/>
              </a:rPr>
              <a:t>Validación de datos: Los procedimientos almacenados pueden ser utilizados para validar los datos antes de que sean ingresados a una tabla, lo que ayuda a garantizar la precisión y la consistencia de los datos.</a:t>
            </a:r>
          </a:p>
          <a:p>
            <a:pPr algn="l">
              <a:buFont typeface="+mj-lt"/>
              <a:buAutoNum type="arabicPeriod"/>
            </a:pPr>
            <a:r>
              <a:rPr lang="es-ES" b="0" i="0" dirty="0">
                <a:solidFill>
                  <a:srgbClr val="374151"/>
                </a:solidFill>
                <a:effectLst/>
                <a:latin typeface="Söhne"/>
              </a:rPr>
              <a:t>Simplificación de consultas: los procedimientos almacenados pueden utilizarse para simplificar las consultas complejas, proporcionando una manera fácil y legible de acceder a los datos.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0004577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612E4A-BC38-EA8F-BF1D-8DB86B211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Store </a:t>
            </a:r>
            <a:r>
              <a:rPr lang="es-ES" dirty="0" err="1"/>
              <a:t>procedures</a:t>
            </a:r>
            <a:r>
              <a:rPr lang="es-ES" dirty="0"/>
              <a:t> </a:t>
            </a:r>
            <a:r>
              <a:rPr lang="es-ES" dirty="0" err="1"/>
              <a:t>Megatlon</a:t>
            </a:r>
            <a:r>
              <a:rPr lang="es-ES" dirty="0"/>
              <a:t> 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16C800-B0F1-81CE-2CB4-4B1425E4D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El store </a:t>
            </a:r>
            <a:r>
              <a:rPr lang="es-ES" dirty="0" err="1"/>
              <a:t>procedure</a:t>
            </a:r>
            <a:r>
              <a:rPr lang="es-ES" dirty="0"/>
              <a:t> </a:t>
            </a:r>
            <a:r>
              <a:rPr lang="es-ES" b="1" dirty="0" err="1"/>
              <a:t>Días_actividades</a:t>
            </a:r>
            <a:r>
              <a:rPr lang="es-ES" b="1" dirty="0"/>
              <a:t> </a:t>
            </a:r>
            <a:r>
              <a:rPr lang="es-ES" dirty="0"/>
              <a:t>fue generado para facilitar las consultas de los empleados administrativos de </a:t>
            </a:r>
            <a:r>
              <a:rPr lang="es-ES" dirty="0" err="1"/>
              <a:t>Megatlon</a:t>
            </a:r>
            <a:r>
              <a:rPr lang="es-ES" dirty="0"/>
              <a:t> para la búsqueda de los días en las diferentes actividades cursadas en los recintos. </a:t>
            </a:r>
          </a:p>
          <a:p>
            <a:pPr marL="0" indent="0">
              <a:buNone/>
            </a:pPr>
            <a:endParaRPr lang="es-ES" dirty="0"/>
          </a:p>
          <a:p>
            <a:r>
              <a:rPr lang="es-ES" dirty="0"/>
              <a:t>El store </a:t>
            </a:r>
            <a:r>
              <a:rPr lang="es-ES" dirty="0" err="1"/>
              <a:t>procedure</a:t>
            </a:r>
            <a:r>
              <a:rPr lang="es-ES" dirty="0"/>
              <a:t> </a:t>
            </a:r>
            <a:r>
              <a:rPr lang="es-ES" b="1" dirty="0" err="1"/>
              <a:t>Horas_actividades</a:t>
            </a:r>
            <a:r>
              <a:rPr lang="es-ES" b="1" dirty="0"/>
              <a:t> </a:t>
            </a:r>
            <a:r>
              <a:rPr lang="es-ES" dirty="0"/>
              <a:t>fue generado para facilitar las consultas de los empleados administrativos de </a:t>
            </a:r>
            <a:r>
              <a:rPr lang="es-ES" dirty="0" err="1"/>
              <a:t>Megatlon</a:t>
            </a:r>
            <a:r>
              <a:rPr lang="es-ES" dirty="0"/>
              <a:t> para la búsqueda de los horarios de </a:t>
            </a:r>
            <a:r>
              <a:rPr lang="es-ES" dirty="0" err="1"/>
              <a:t>actvidades</a:t>
            </a:r>
            <a:r>
              <a:rPr lang="es-ES" dirty="0"/>
              <a:t> cursadas en los recintos. </a:t>
            </a:r>
          </a:p>
          <a:p>
            <a:endParaRPr lang="es-ES" dirty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3682841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9073049-4D4E-8959-3085-0CA03B70E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771525"/>
            <a:ext cx="7791450" cy="594836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E5B3DC9-A265-AE0A-A119-F75A2DD1930D}"/>
              </a:ext>
            </a:extLst>
          </p:cNvPr>
          <p:cNvSpPr txBox="1"/>
          <p:nvPr/>
        </p:nvSpPr>
        <p:spPr>
          <a:xfrm>
            <a:off x="361188" y="26110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Creación de Store </a:t>
            </a:r>
            <a:r>
              <a:rPr lang="es-ES" b="1" dirty="0" err="1"/>
              <a:t>procedure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268827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D8DCA2-90C2-7376-9305-0213FFFF4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Las entidades que componen la base de datos son :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6DDF25-2DBC-E61E-3716-36E3BE1F9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Socios</a:t>
            </a:r>
          </a:p>
          <a:p>
            <a:r>
              <a:rPr lang="es-ES" dirty="0"/>
              <a:t>Empleados </a:t>
            </a:r>
          </a:p>
          <a:p>
            <a:r>
              <a:rPr lang="es-ES" dirty="0"/>
              <a:t>Promociones </a:t>
            </a:r>
          </a:p>
          <a:p>
            <a:r>
              <a:rPr lang="es-ES" dirty="0"/>
              <a:t>Medios de pago</a:t>
            </a:r>
          </a:p>
          <a:p>
            <a:r>
              <a:rPr lang="es-ES" dirty="0"/>
              <a:t>Sucursales</a:t>
            </a:r>
          </a:p>
          <a:p>
            <a:r>
              <a:rPr lang="es-ES" dirty="0"/>
              <a:t>Proveedores </a:t>
            </a:r>
          </a:p>
          <a:p>
            <a:r>
              <a:rPr lang="es-ES" dirty="0"/>
              <a:t>Empleados </a:t>
            </a:r>
          </a:p>
          <a:p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932B76F-822A-095F-C210-1DC0D6452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6263481"/>
            <a:ext cx="27432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6699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9073049-4D4E-8959-3085-0CA03B70E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891540"/>
            <a:ext cx="7791450" cy="582834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6048B33-D4F0-17FC-1772-ECEF260AA736}"/>
              </a:ext>
            </a:extLst>
          </p:cNvPr>
          <p:cNvSpPr txBox="1"/>
          <p:nvPr/>
        </p:nvSpPr>
        <p:spPr>
          <a:xfrm>
            <a:off x="361188" y="26110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Creación de Store </a:t>
            </a:r>
            <a:r>
              <a:rPr lang="es-ES" b="1" dirty="0" err="1"/>
              <a:t>procedure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15503496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06C1C02-4CC6-456B-FE40-E9DC6FCA9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790574"/>
            <a:ext cx="6743700" cy="597217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2FC8B4B-DAD9-27D1-B849-72F4310282D2}"/>
              </a:ext>
            </a:extLst>
          </p:cNvPr>
          <p:cNvSpPr txBox="1"/>
          <p:nvPr/>
        </p:nvSpPr>
        <p:spPr>
          <a:xfrm>
            <a:off x="361188" y="26110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Validación de Store </a:t>
            </a:r>
            <a:r>
              <a:rPr lang="es-ES" b="1" dirty="0" err="1"/>
              <a:t>procedure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1694042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433301C-0449-AE12-F473-99FC9F784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781049"/>
            <a:ext cx="8763000" cy="585787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55288CB-F9CD-3983-4E20-1DA268AEDDA1}"/>
              </a:ext>
            </a:extLst>
          </p:cNvPr>
          <p:cNvSpPr txBox="1"/>
          <p:nvPr/>
        </p:nvSpPr>
        <p:spPr>
          <a:xfrm>
            <a:off x="361188" y="26110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Creación de Store </a:t>
            </a:r>
            <a:r>
              <a:rPr lang="es-ES" b="1" dirty="0" err="1"/>
              <a:t>procedure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32340158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00626E2-D5C4-ABBD-0F0C-2CA3ABE9E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891540"/>
            <a:ext cx="7639050" cy="564261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6C3A2D0-4DFA-6031-EA14-B6B2E7A6997E}"/>
              </a:ext>
            </a:extLst>
          </p:cNvPr>
          <p:cNvSpPr txBox="1"/>
          <p:nvPr/>
        </p:nvSpPr>
        <p:spPr>
          <a:xfrm>
            <a:off x="361188" y="26110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Validación de Store </a:t>
            </a:r>
            <a:r>
              <a:rPr lang="es-ES" b="1" dirty="0" err="1"/>
              <a:t>procedure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1315718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C32F4CA-9A7D-F3BB-3C97-15DC5076BCE4}"/>
              </a:ext>
            </a:extLst>
          </p:cNvPr>
          <p:cNvSpPr txBox="1"/>
          <p:nvPr/>
        </p:nvSpPr>
        <p:spPr>
          <a:xfrm>
            <a:off x="0" y="3351275"/>
            <a:ext cx="8227568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solidFill>
                  <a:srgbClr val="FFFFFF"/>
                </a:solidFill>
              </a:rPr>
              <a:t>https://github.com/francofreda2/Re-entrega-triggers-coderhouse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4" name="Imagen 3" descr="Forma&#10;&#10;Descripción generada automáticamente con confianza baja">
            <a:extLst>
              <a:ext uri="{FF2B5EF4-FFF2-40B4-BE49-F238E27FC236}">
                <a16:creationId xmlns:a16="http://schemas.microsoft.com/office/drawing/2014/main" id="{657242EB-41E7-B418-F058-FFAD4A8FA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642" y="982794"/>
            <a:ext cx="4736963" cy="473696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DB243C3-6130-DC0A-A956-0AAFC5C2AB59}"/>
              </a:ext>
            </a:extLst>
          </p:cNvPr>
          <p:cNvSpPr/>
          <p:nvPr/>
        </p:nvSpPr>
        <p:spPr>
          <a:xfrm>
            <a:off x="-505415" y="982794"/>
            <a:ext cx="722253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Creación de </a:t>
            </a:r>
            <a:r>
              <a:rPr lang="es-ES" sz="5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Triggers</a:t>
            </a:r>
            <a:endParaRPr lang="es-E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675944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612E4A-BC38-EA8F-BF1D-8DB86B211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Triggers </a:t>
            </a:r>
            <a:r>
              <a:rPr lang="es-ES" dirty="0" err="1"/>
              <a:t>Megatlon</a:t>
            </a:r>
            <a:r>
              <a:rPr lang="es-ES" dirty="0"/>
              <a:t> 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16C800-B0F1-81CE-2CB4-4B1425E4D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b="1" dirty="0" err="1"/>
              <a:t>triggers</a:t>
            </a:r>
            <a:r>
              <a:rPr lang="es-ES" b="1" dirty="0"/>
              <a:t> </a:t>
            </a:r>
            <a:r>
              <a:rPr lang="es-ES" b="1" dirty="0" err="1"/>
              <a:t>tr_insertar_nuevos_elementos</a:t>
            </a:r>
            <a:r>
              <a:rPr lang="es-ES" b="1" dirty="0"/>
              <a:t> </a:t>
            </a:r>
            <a:r>
              <a:rPr lang="es-ES" dirty="0"/>
              <a:t>y </a:t>
            </a:r>
            <a:r>
              <a:rPr lang="es-ES" b="1" dirty="0" err="1"/>
              <a:t>triggers</a:t>
            </a:r>
            <a:r>
              <a:rPr lang="es-ES" b="1" dirty="0"/>
              <a:t> </a:t>
            </a:r>
            <a:r>
              <a:rPr lang="es-ES" b="1" dirty="0" err="1"/>
              <a:t>tr_insertar_nuevos_materiales</a:t>
            </a:r>
            <a:r>
              <a:rPr lang="es-ES" dirty="0"/>
              <a:t> los cuales son generados sobre las tablas </a:t>
            </a:r>
            <a:r>
              <a:rPr lang="es-ES" dirty="0" err="1"/>
              <a:t>instrumentos_deportivos</a:t>
            </a:r>
            <a:r>
              <a:rPr lang="es-ES" dirty="0"/>
              <a:t> y </a:t>
            </a:r>
            <a:r>
              <a:rPr lang="es-ES" dirty="0" err="1"/>
              <a:t>Elementos_limpieza</a:t>
            </a:r>
            <a:r>
              <a:rPr lang="es-ES" dirty="0"/>
              <a:t> fueron creados con el objetivo de hacer un control de stock de los elementos que se compran para las diferentes sucursales </a:t>
            </a:r>
          </a:p>
          <a:p>
            <a:endParaRPr lang="es-ES" dirty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6196883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CAE3C52-7FA4-9EBF-E1D7-9FD1F8BBB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448" y="630436"/>
            <a:ext cx="6972300" cy="19431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7491BE5-D1DB-3D42-7E8F-D0F90422D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2214563"/>
            <a:ext cx="6400800" cy="440055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E00B161-EAAC-0700-412B-B2575349BE6F}"/>
              </a:ext>
            </a:extLst>
          </p:cNvPr>
          <p:cNvSpPr txBox="1"/>
          <p:nvPr/>
        </p:nvSpPr>
        <p:spPr>
          <a:xfrm>
            <a:off x="361188" y="26110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Creación de </a:t>
            </a:r>
            <a:r>
              <a:rPr lang="es-ES" b="1" dirty="0" err="1"/>
              <a:t>Triggers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19362447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B75FAC3-77FD-FC10-DE9F-6949B35FD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197" y="152400"/>
            <a:ext cx="7353300" cy="34956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6421D6A-E721-51DC-B113-13B8FE79D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573" y="3258965"/>
            <a:ext cx="5760022" cy="344663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F971B19-4047-01C7-9889-653B35F800AA}"/>
              </a:ext>
            </a:extLst>
          </p:cNvPr>
          <p:cNvSpPr txBox="1"/>
          <p:nvPr/>
        </p:nvSpPr>
        <p:spPr>
          <a:xfrm>
            <a:off x="361188" y="26110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Validación de </a:t>
            </a:r>
            <a:r>
              <a:rPr lang="es-ES" b="1" dirty="0" err="1"/>
              <a:t>Triggers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38505718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FB97AC5-CA31-5C01-7820-1286DAA97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771525"/>
            <a:ext cx="9058275" cy="5715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5995BB8-50E5-4D23-C8C8-D0521194DBF2}"/>
              </a:ext>
            </a:extLst>
          </p:cNvPr>
          <p:cNvSpPr txBox="1"/>
          <p:nvPr/>
        </p:nvSpPr>
        <p:spPr>
          <a:xfrm>
            <a:off x="361188" y="26110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Validación de </a:t>
            </a:r>
            <a:r>
              <a:rPr lang="es-ES" b="1" dirty="0" err="1"/>
              <a:t>Triggers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29747652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8739FCA-28E4-A695-BB44-1FF9850E9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891539"/>
            <a:ext cx="8591550" cy="544258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2BEDA28-8BC0-6C15-AA99-2DA43BD11997}"/>
              </a:ext>
            </a:extLst>
          </p:cNvPr>
          <p:cNvSpPr txBox="1"/>
          <p:nvPr/>
        </p:nvSpPr>
        <p:spPr>
          <a:xfrm>
            <a:off x="361188" y="26110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Creación de </a:t>
            </a:r>
            <a:r>
              <a:rPr lang="es-ES" b="1" dirty="0" err="1"/>
              <a:t>Triggers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3055784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0EFD753D-6A49-46DD-9E82-AA6E2C62B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38A5824-1F4A-4EE7-BC13-5BB48FC08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1D8DCA2-90C2-7376-9305-0213FFFF4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35" y="343665"/>
            <a:ext cx="4090528" cy="1690993"/>
          </a:xfrm>
        </p:spPr>
        <p:txBody>
          <a:bodyPr anchor="b">
            <a:normAutofit/>
          </a:bodyPr>
          <a:lstStyle/>
          <a:p>
            <a:r>
              <a:rPr lang="es-ES" sz="2800" b="1" dirty="0">
                <a:solidFill>
                  <a:srgbClr val="FFFFFF"/>
                </a:solidFill>
              </a:rPr>
              <a:t>Tecnologías /Herramientas utilizadas para el proyecto </a:t>
            </a:r>
            <a:endParaRPr lang="es-AR" sz="2800" b="1" dirty="0">
              <a:solidFill>
                <a:srgbClr val="FFFFFF"/>
              </a:solidFill>
            </a:endParaRPr>
          </a:p>
        </p:txBody>
      </p:sp>
      <p:pic>
        <p:nvPicPr>
          <p:cNvPr id="20" name="Imagen 19" descr="Un dibujo de una señal de alto&#10;&#10;Descripción generada automáticamente con confianza baja">
            <a:extLst>
              <a:ext uri="{FF2B5EF4-FFF2-40B4-BE49-F238E27FC236}">
                <a16:creationId xmlns:a16="http://schemas.microsoft.com/office/drawing/2014/main" id="{0A3CEEAF-66BF-1225-27AE-5E3C4B5F5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440" y="325905"/>
            <a:ext cx="1853873" cy="1853873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6DDF25-2DBC-E61E-3716-36E3BE1F9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256" y="2474260"/>
            <a:ext cx="3607930" cy="3677158"/>
          </a:xfrm>
        </p:spPr>
        <p:txBody>
          <a:bodyPr anchor="t">
            <a:normAutofit/>
          </a:bodyPr>
          <a:lstStyle/>
          <a:p>
            <a:r>
              <a:rPr lang="es-ES" sz="1700">
                <a:solidFill>
                  <a:srgbClr val="FFFFFF"/>
                </a:solidFill>
              </a:rPr>
              <a:t>My SQL Workbench</a:t>
            </a:r>
          </a:p>
          <a:p>
            <a:r>
              <a:rPr lang="es-ES" sz="1700">
                <a:solidFill>
                  <a:srgbClr val="FFFFFF"/>
                </a:solidFill>
              </a:rPr>
              <a:t>Documentos Excel</a:t>
            </a:r>
          </a:p>
          <a:p>
            <a:r>
              <a:rPr lang="es-ES" sz="1700">
                <a:solidFill>
                  <a:srgbClr val="FFFFFF"/>
                </a:solidFill>
              </a:rPr>
              <a:t>Draw.io</a:t>
            </a:r>
          </a:p>
          <a:p>
            <a:r>
              <a:rPr lang="es-ES" sz="1700">
                <a:solidFill>
                  <a:srgbClr val="FFFFFF"/>
                </a:solidFill>
              </a:rPr>
              <a:t>Power points </a:t>
            </a:r>
          </a:p>
          <a:p>
            <a:r>
              <a:rPr lang="es-ES" sz="1700">
                <a:solidFill>
                  <a:srgbClr val="FFFFFF"/>
                </a:solidFill>
              </a:rPr>
              <a:t>PDF </a:t>
            </a:r>
          </a:p>
          <a:p>
            <a:r>
              <a:rPr lang="es-ES" sz="1700">
                <a:solidFill>
                  <a:srgbClr val="FFFFFF"/>
                </a:solidFill>
              </a:rPr>
              <a:t>Drive </a:t>
            </a:r>
          </a:p>
          <a:p>
            <a:endParaRPr lang="es-ES" sz="1700">
              <a:solidFill>
                <a:srgbClr val="FFFFFF"/>
              </a:solidFill>
            </a:endParaRPr>
          </a:p>
          <a:p>
            <a:r>
              <a:rPr lang="es-ES" sz="1700">
                <a:solidFill>
                  <a:srgbClr val="FFFFFF"/>
                </a:solidFill>
              </a:rPr>
              <a:t>Documentos Word</a:t>
            </a:r>
          </a:p>
          <a:p>
            <a:r>
              <a:rPr lang="es-AR" sz="1700">
                <a:solidFill>
                  <a:srgbClr val="FFFFFF"/>
                </a:solidFill>
              </a:rPr>
              <a:t>Github </a:t>
            </a:r>
          </a:p>
          <a:p>
            <a:r>
              <a:rPr lang="es-AR" sz="1700">
                <a:solidFill>
                  <a:srgbClr val="FFFFFF"/>
                </a:solidFill>
              </a:rPr>
              <a:t>One Drive </a:t>
            </a:r>
          </a:p>
        </p:txBody>
      </p:sp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2A5B4F47-7B15-63FD-437E-4CE80D59E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329" y="2503952"/>
            <a:ext cx="1850097" cy="1850097"/>
          </a:xfrm>
          <a:prstGeom prst="rect">
            <a:avLst/>
          </a:prstGeom>
        </p:spPr>
      </p:pic>
      <p:pic>
        <p:nvPicPr>
          <p:cNvPr id="5" name="Imagen 4" descr="Forma&#10;&#10;Descripción generada automáticamente con confianza baja">
            <a:extLst>
              <a:ext uri="{FF2B5EF4-FFF2-40B4-BE49-F238E27FC236}">
                <a16:creationId xmlns:a16="http://schemas.microsoft.com/office/drawing/2014/main" id="{6960331B-85DF-82F4-8082-54CBC9E7F6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470" y="321732"/>
            <a:ext cx="1853873" cy="1853873"/>
          </a:xfrm>
          <a:prstGeom prst="rect">
            <a:avLst/>
          </a:prstGeom>
        </p:spPr>
      </p:pic>
      <p:pic>
        <p:nvPicPr>
          <p:cNvPr id="6" name="Gráfico 5" descr="Carpeta abierta con relleno sólido">
            <a:extLst>
              <a:ext uri="{FF2B5EF4-FFF2-40B4-BE49-F238E27FC236}">
                <a16:creationId xmlns:a16="http://schemas.microsoft.com/office/drawing/2014/main" id="{10805EF3-ADAE-009B-0A44-2E1DEACA49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60107" y="4644984"/>
            <a:ext cx="1869351" cy="1869351"/>
          </a:xfrm>
          <a:prstGeom prst="rect">
            <a:avLst/>
          </a:prstGeom>
        </p:spPr>
      </p:pic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60812835-F1BA-6717-50EA-7C480E35EA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869" y="4441784"/>
            <a:ext cx="3254503" cy="2606196"/>
          </a:xfrm>
          <a:prstGeom prst="rect">
            <a:avLst/>
          </a:prstGeom>
        </p:spPr>
      </p:pic>
      <p:pic>
        <p:nvPicPr>
          <p:cNvPr id="23" name="Imagen 22" descr="Forma&#10;&#10;Descripción generada automáticamente con confianza baja">
            <a:extLst>
              <a:ext uri="{FF2B5EF4-FFF2-40B4-BE49-F238E27FC236}">
                <a16:creationId xmlns:a16="http://schemas.microsoft.com/office/drawing/2014/main" id="{2F0534AC-0C15-55C5-F190-E1AC1E6018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884" y="2298511"/>
            <a:ext cx="2239044" cy="223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8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1A6C9E6-6EA9-09DF-ED94-CDC8685EC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2" y="819150"/>
            <a:ext cx="7991475" cy="565785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8D6DD7-72B0-2286-CFD5-099F66049D58}"/>
              </a:ext>
            </a:extLst>
          </p:cNvPr>
          <p:cNvSpPr txBox="1"/>
          <p:nvPr/>
        </p:nvSpPr>
        <p:spPr>
          <a:xfrm>
            <a:off x="361188" y="26110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Validación de </a:t>
            </a:r>
            <a:r>
              <a:rPr lang="es-ES" b="1" dirty="0" err="1"/>
              <a:t>Triggers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18293500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1F8EABA-B9BF-F452-0AC9-E5BD66BBC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862" y="891540"/>
            <a:ext cx="8296275" cy="559974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AACA99E-948B-3212-A56B-FD9D36562C76}"/>
              </a:ext>
            </a:extLst>
          </p:cNvPr>
          <p:cNvSpPr txBox="1"/>
          <p:nvPr/>
        </p:nvSpPr>
        <p:spPr>
          <a:xfrm>
            <a:off x="361188" y="26110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Validación de </a:t>
            </a:r>
            <a:r>
              <a:rPr lang="es-ES" b="1" dirty="0" err="1"/>
              <a:t>Triggers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8735568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C32F4CA-9A7D-F3BB-3C97-15DC5076BCE4}"/>
              </a:ext>
            </a:extLst>
          </p:cNvPr>
          <p:cNvSpPr txBox="1"/>
          <p:nvPr/>
        </p:nvSpPr>
        <p:spPr>
          <a:xfrm>
            <a:off x="0" y="3351275"/>
            <a:ext cx="8227568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FFFFFF"/>
                </a:solidFill>
              </a:rPr>
              <a:t>https://github.com/francofreda2/Sublenguaje-DCL--coderhouse-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4" name="Imagen 3" descr="Forma&#10;&#10;Descripción generada automáticamente con confianza baja">
            <a:extLst>
              <a:ext uri="{FF2B5EF4-FFF2-40B4-BE49-F238E27FC236}">
                <a16:creationId xmlns:a16="http://schemas.microsoft.com/office/drawing/2014/main" id="{657242EB-41E7-B418-F058-FFAD4A8FA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642" y="982794"/>
            <a:ext cx="4736963" cy="473696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DB243C3-6130-DC0A-A956-0AAFC5C2AB59}"/>
              </a:ext>
            </a:extLst>
          </p:cNvPr>
          <p:cNvSpPr/>
          <p:nvPr/>
        </p:nvSpPr>
        <p:spPr>
          <a:xfrm>
            <a:off x="-505415" y="982794"/>
            <a:ext cx="722253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Sublenguaje</a:t>
            </a:r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DCL</a:t>
            </a:r>
            <a:endParaRPr lang="es-E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85032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10B0D47-08B5-8730-515E-C72131041F2D}"/>
              </a:ext>
            </a:extLst>
          </p:cNvPr>
          <p:cNvSpPr txBox="1"/>
          <p:nvPr/>
        </p:nvSpPr>
        <p:spPr>
          <a:xfrm>
            <a:off x="564160" y="76438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b="1" i="0" dirty="0" err="1">
                <a:effectLst/>
                <a:latin typeface="var(--font-title-v2)"/>
              </a:rPr>
              <a:t>Sublenguaje</a:t>
            </a:r>
            <a:r>
              <a:rPr lang="es-AR" b="1" i="0" dirty="0">
                <a:effectLst/>
                <a:latin typeface="var(--font-title-v2)"/>
              </a:rPr>
              <a:t> DCL</a:t>
            </a:r>
            <a:endParaRPr lang="es-AR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D579E63-60A3-16DF-7686-F24FB9949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337" y="522208"/>
            <a:ext cx="7858125" cy="560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325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10B0D47-08B5-8730-515E-C72131041F2D}"/>
              </a:ext>
            </a:extLst>
          </p:cNvPr>
          <p:cNvSpPr txBox="1"/>
          <p:nvPr/>
        </p:nvSpPr>
        <p:spPr>
          <a:xfrm>
            <a:off x="564160" y="76438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b="1" i="0" dirty="0" err="1">
                <a:effectLst/>
                <a:latin typeface="var(--font-title-v2)"/>
              </a:rPr>
              <a:t>Sublenguaje</a:t>
            </a:r>
            <a:r>
              <a:rPr lang="es-AR" b="1" i="0" dirty="0">
                <a:effectLst/>
                <a:latin typeface="var(--font-title-v2)"/>
              </a:rPr>
              <a:t> DCL</a:t>
            </a:r>
            <a:endParaRPr lang="es-AR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7DF5FEB-F8A7-3E7D-B0AB-4028CFB1A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327" y="1311677"/>
            <a:ext cx="9919855" cy="423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170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10B0D47-08B5-8730-515E-C72131041F2D}"/>
              </a:ext>
            </a:extLst>
          </p:cNvPr>
          <p:cNvSpPr txBox="1"/>
          <p:nvPr/>
        </p:nvSpPr>
        <p:spPr>
          <a:xfrm>
            <a:off x="564160" y="76438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b="1" i="0" dirty="0" err="1">
                <a:effectLst/>
                <a:latin typeface="var(--font-title-v2)"/>
              </a:rPr>
              <a:t>Sublenguaje</a:t>
            </a:r>
            <a:r>
              <a:rPr lang="es-AR" b="1" i="0" dirty="0">
                <a:effectLst/>
                <a:latin typeface="var(--font-title-v2)"/>
              </a:rPr>
              <a:t> DCL</a:t>
            </a:r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032587-A569-4040-4E5B-39A6E6D9E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290" y="421957"/>
            <a:ext cx="9286875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1018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10B0D47-08B5-8730-515E-C72131041F2D}"/>
              </a:ext>
            </a:extLst>
          </p:cNvPr>
          <p:cNvSpPr txBox="1"/>
          <p:nvPr/>
        </p:nvSpPr>
        <p:spPr>
          <a:xfrm>
            <a:off x="564160" y="76438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b="1" i="0" dirty="0" err="1">
                <a:effectLst/>
                <a:latin typeface="var(--font-title-v2)"/>
              </a:rPr>
              <a:t>Sublenguaje</a:t>
            </a:r>
            <a:r>
              <a:rPr lang="es-AR" b="1" i="0" dirty="0">
                <a:effectLst/>
                <a:latin typeface="var(--font-title-v2)"/>
              </a:rPr>
              <a:t> DCL</a:t>
            </a:r>
            <a:endParaRPr lang="es-AR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0077A73-A02A-5FE5-2096-329D80FB5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804" y="1270866"/>
            <a:ext cx="108585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315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C32F4CA-9A7D-F3BB-3C97-15DC5076BCE4}"/>
              </a:ext>
            </a:extLst>
          </p:cNvPr>
          <p:cNvSpPr txBox="1"/>
          <p:nvPr/>
        </p:nvSpPr>
        <p:spPr>
          <a:xfrm>
            <a:off x="0" y="3351275"/>
            <a:ext cx="8227568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FFFFFF"/>
                </a:solidFill>
              </a:rPr>
              <a:t>https://github.com/francofreda2/-Sublenguaje-TCL-Entrega-coder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4" name="Imagen 3" descr="Forma&#10;&#10;Descripción generada automáticamente con confianza baja">
            <a:extLst>
              <a:ext uri="{FF2B5EF4-FFF2-40B4-BE49-F238E27FC236}">
                <a16:creationId xmlns:a16="http://schemas.microsoft.com/office/drawing/2014/main" id="{657242EB-41E7-B418-F058-FFAD4A8FA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642" y="982794"/>
            <a:ext cx="4736963" cy="473696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DB243C3-6130-DC0A-A956-0AAFC5C2AB59}"/>
              </a:ext>
            </a:extLst>
          </p:cNvPr>
          <p:cNvSpPr/>
          <p:nvPr/>
        </p:nvSpPr>
        <p:spPr>
          <a:xfrm>
            <a:off x="-505415" y="982794"/>
            <a:ext cx="722253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Sublenguaje</a:t>
            </a:r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TCL</a:t>
            </a:r>
            <a:endParaRPr lang="es-E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96341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10B0D47-08B5-8730-515E-C72131041F2D}"/>
              </a:ext>
            </a:extLst>
          </p:cNvPr>
          <p:cNvSpPr txBox="1"/>
          <p:nvPr/>
        </p:nvSpPr>
        <p:spPr>
          <a:xfrm>
            <a:off x="564160" y="76438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b="1" i="0" dirty="0" err="1">
                <a:effectLst/>
                <a:latin typeface="var(--font-title-v2)"/>
              </a:rPr>
              <a:t>Sublenguaje</a:t>
            </a:r>
            <a:r>
              <a:rPr lang="es-AR" b="1" i="0" dirty="0">
                <a:effectLst/>
                <a:latin typeface="var(--font-title-v2)"/>
              </a:rPr>
              <a:t> TCL</a:t>
            </a:r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8212943-0DD4-C099-9CB6-7982B7E68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496" y="1416778"/>
            <a:ext cx="643890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3072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10B0D47-08B5-8730-515E-C72131041F2D}"/>
              </a:ext>
            </a:extLst>
          </p:cNvPr>
          <p:cNvSpPr txBox="1"/>
          <p:nvPr/>
        </p:nvSpPr>
        <p:spPr>
          <a:xfrm>
            <a:off x="564160" y="76438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b="1" i="0" dirty="0" err="1">
                <a:effectLst/>
                <a:latin typeface="var(--font-title-v2)"/>
              </a:rPr>
              <a:t>Sublenguaje</a:t>
            </a:r>
            <a:r>
              <a:rPr lang="es-AR" b="1" i="0" dirty="0">
                <a:effectLst/>
                <a:latin typeface="var(--font-title-v2)"/>
              </a:rPr>
              <a:t> TCL</a:t>
            </a:r>
            <a:endParaRPr lang="es-AR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CC80EC3-C7FF-9D51-CA07-302BF153E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885825"/>
            <a:ext cx="9991725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67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289E12-6D19-7A6F-5515-3383FDFCA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Atributos de base de Gestión de personas </a:t>
            </a:r>
            <a:endParaRPr lang="es-AR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A1F3F8-B9E6-1B1D-0022-E031AD9E9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336" y="1517235"/>
            <a:ext cx="3830054" cy="2693402"/>
          </a:xfrm>
        </p:spPr>
        <p:txBody>
          <a:bodyPr>
            <a:normAutofit fontScale="70000" lnSpcReduction="20000"/>
          </a:bodyPr>
          <a:lstStyle/>
          <a:p>
            <a:r>
              <a:rPr lang="es-ES" sz="3600" b="1" dirty="0"/>
              <a:t>Sucursales</a:t>
            </a:r>
          </a:p>
          <a:p>
            <a:pPr marL="0" indent="0">
              <a:buNone/>
            </a:pPr>
            <a:r>
              <a:rPr lang="es-ES" sz="3200" dirty="0" err="1"/>
              <a:t>Id_suc</a:t>
            </a:r>
            <a:r>
              <a:rPr lang="es-ES" sz="3200" dirty="0"/>
              <a:t> </a:t>
            </a:r>
            <a:r>
              <a:rPr lang="es-AR" sz="3200" dirty="0"/>
              <a:t>: </a:t>
            </a:r>
            <a:r>
              <a:rPr lang="es-AR" sz="3200" dirty="0" err="1"/>
              <a:t>Primery</a:t>
            </a:r>
            <a:r>
              <a:rPr lang="es-AR" sz="3200" dirty="0"/>
              <a:t> </a:t>
            </a:r>
            <a:r>
              <a:rPr lang="es-AR" sz="3200" dirty="0" err="1"/>
              <a:t>key</a:t>
            </a:r>
            <a:endParaRPr lang="es-AR" sz="3200" dirty="0"/>
          </a:p>
          <a:p>
            <a:pPr marL="0" indent="0">
              <a:buNone/>
            </a:pPr>
            <a:r>
              <a:rPr lang="es-AR" sz="3200" dirty="0" err="1"/>
              <a:t>Cod_suc</a:t>
            </a:r>
            <a:r>
              <a:rPr lang="es-AR" sz="3200" dirty="0"/>
              <a:t>: código sucursal </a:t>
            </a:r>
          </a:p>
          <a:p>
            <a:pPr marL="0" indent="0">
              <a:buNone/>
            </a:pPr>
            <a:r>
              <a:rPr lang="es-AR" sz="3200" dirty="0" err="1"/>
              <a:t>Nombre_suc</a:t>
            </a:r>
            <a:r>
              <a:rPr lang="es-AR" sz="3200" dirty="0"/>
              <a:t>: Nombre sucursal </a:t>
            </a:r>
          </a:p>
          <a:p>
            <a:pPr marL="0" indent="0">
              <a:buNone/>
            </a:pPr>
            <a:r>
              <a:rPr lang="es-ES" sz="3200" dirty="0" err="1"/>
              <a:t>Tel_suc</a:t>
            </a:r>
            <a:r>
              <a:rPr lang="es-ES" sz="3200" dirty="0"/>
              <a:t>: </a:t>
            </a:r>
            <a:r>
              <a:rPr lang="es-ES" sz="3200" dirty="0" err="1"/>
              <a:t>Telefono</a:t>
            </a:r>
            <a:r>
              <a:rPr lang="es-ES" sz="3200" dirty="0"/>
              <a:t> sucursal</a:t>
            </a:r>
          </a:p>
          <a:p>
            <a:pPr marL="0" indent="0">
              <a:buNone/>
            </a:pPr>
            <a:r>
              <a:rPr lang="es-ES" sz="3200" dirty="0" err="1"/>
              <a:t>Direc_suc</a:t>
            </a:r>
            <a:r>
              <a:rPr lang="es-ES" sz="3200" dirty="0"/>
              <a:t>: </a:t>
            </a:r>
            <a:r>
              <a:rPr lang="es-ES" sz="3200" dirty="0" err="1"/>
              <a:t>Direccion</a:t>
            </a:r>
            <a:r>
              <a:rPr lang="es-ES" sz="3200" dirty="0"/>
              <a:t> sucursal 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0A2BEA80-DA33-32B1-1ABE-14AAB53FF408}"/>
              </a:ext>
            </a:extLst>
          </p:cNvPr>
          <p:cNvSpPr txBox="1">
            <a:spLocks/>
          </p:cNvSpPr>
          <p:nvPr/>
        </p:nvSpPr>
        <p:spPr>
          <a:xfrm>
            <a:off x="971550" y="1481894"/>
            <a:ext cx="3360820" cy="26661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b="1" dirty="0"/>
              <a:t>Socios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800" dirty="0" err="1"/>
              <a:t>Id_soc</a:t>
            </a:r>
            <a:r>
              <a:rPr lang="es-ES" sz="1800" dirty="0"/>
              <a:t> </a:t>
            </a:r>
            <a:r>
              <a:rPr lang="es-AR" sz="1800" dirty="0"/>
              <a:t>: </a:t>
            </a:r>
            <a:r>
              <a:rPr lang="es-AR" sz="1800" dirty="0" err="1"/>
              <a:t>Primery</a:t>
            </a:r>
            <a:r>
              <a:rPr lang="es-AR" sz="1800" dirty="0"/>
              <a:t> </a:t>
            </a:r>
            <a:r>
              <a:rPr lang="es-AR" sz="1800" dirty="0" err="1"/>
              <a:t>key</a:t>
            </a:r>
            <a:endParaRPr lang="es-AR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AR" sz="1800" dirty="0" err="1"/>
              <a:t>Cod_soc</a:t>
            </a:r>
            <a:r>
              <a:rPr lang="es-AR" sz="1800" dirty="0"/>
              <a:t>: código socio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AR" sz="1800" dirty="0" err="1"/>
              <a:t>Dni</a:t>
            </a:r>
            <a:r>
              <a:rPr lang="es-AR" sz="1800" dirty="0"/>
              <a:t> : </a:t>
            </a:r>
            <a:r>
              <a:rPr lang="es-AR" sz="1800" dirty="0" err="1"/>
              <a:t>Dni</a:t>
            </a:r>
            <a:r>
              <a:rPr lang="es-AR" sz="1800" dirty="0"/>
              <a:t> Socio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AR" sz="1800" dirty="0" err="1"/>
              <a:t>Nombre_soc</a:t>
            </a:r>
            <a:r>
              <a:rPr lang="es-AR" sz="1800" dirty="0"/>
              <a:t>: Nombre socio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800" dirty="0" err="1"/>
              <a:t>Apellido_soc</a:t>
            </a:r>
            <a:r>
              <a:rPr lang="es-ES" sz="1800" dirty="0"/>
              <a:t>: Apellido socio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800" dirty="0" err="1"/>
              <a:t>Tel_socio</a:t>
            </a:r>
            <a:r>
              <a:rPr lang="es-ES" sz="1800" dirty="0"/>
              <a:t>: </a:t>
            </a:r>
            <a:r>
              <a:rPr lang="es-ES" sz="1800" dirty="0" err="1"/>
              <a:t>Telefono</a:t>
            </a:r>
            <a:r>
              <a:rPr lang="es-ES" sz="1800" dirty="0"/>
              <a:t> socio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800" dirty="0" err="1"/>
              <a:t>Direc_soc</a:t>
            </a:r>
            <a:r>
              <a:rPr lang="es-ES" sz="1800" dirty="0"/>
              <a:t>: </a:t>
            </a:r>
            <a:r>
              <a:rPr lang="es-ES" sz="1800" dirty="0" err="1"/>
              <a:t>Direccion</a:t>
            </a:r>
            <a:r>
              <a:rPr lang="es-ES" sz="1800" dirty="0"/>
              <a:t> socio 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D8132D6E-45B8-9FEF-139F-BAD6721713C7}"/>
              </a:ext>
            </a:extLst>
          </p:cNvPr>
          <p:cNvSpPr txBox="1">
            <a:spLocks/>
          </p:cNvSpPr>
          <p:nvPr/>
        </p:nvSpPr>
        <p:spPr>
          <a:xfrm>
            <a:off x="8614611" y="1380243"/>
            <a:ext cx="3360820" cy="2666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b="1" dirty="0"/>
              <a:t>Proveedores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800" dirty="0" err="1"/>
              <a:t>Id_pv</a:t>
            </a:r>
            <a:r>
              <a:rPr lang="es-ES" sz="1800" dirty="0"/>
              <a:t> </a:t>
            </a:r>
            <a:r>
              <a:rPr lang="es-AR" sz="1800" dirty="0"/>
              <a:t>: </a:t>
            </a:r>
            <a:r>
              <a:rPr lang="es-AR" sz="1800" dirty="0" err="1"/>
              <a:t>Primery</a:t>
            </a:r>
            <a:r>
              <a:rPr lang="es-AR" sz="1800" dirty="0"/>
              <a:t> </a:t>
            </a:r>
            <a:r>
              <a:rPr lang="es-AR" sz="1800" dirty="0" err="1"/>
              <a:t>key</a:t>
            </a:r>
            <a:endParaRPr lang="es-AR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AR" sz="1800" dirty="0" err="1"/>
              <a:t>Cod_pv</a:t>
            </a:r>
            <a:r>
              <a:rPr lang="es-AR" sz="1800" dirty="0"/>
              <a:t>: código proveedores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AR" sz="1800" dirty="0"/>
              <a:t>CUIT: </a:t>
            </a:r>
            <a:r>
              <a:rPr lang="es-AR" sz="1800" dirty="0" err="1"/>
              <a:t>Cuit</a:t>
            </a:r>
            <a:r>
              <a:rPr lang="es-AR" sz="1800" dirty="0"/>
              <a:t> proveedores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AR" sz="1800" dirty="0" err="1"/>
              <a:t>Nombre_pv</a:t>
            </a:r>
            <a:r>
              <a:rPr lang="es-AR" sz="1800" dirty="0"/>
              <a:t>: Nombre proveedor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800" dirty="0" err="1"/>
              <a:t>Tel_pv</a:t>
            </a:r>
            <a:r>
              <a:rPr lang="es-ES" sz="1800" dirty="0"/>
              <a:t> </a:t>
            </a:r>
            <a:r>
              <a:rPr lang="es-ES" sz="1800" dirty="0" err="1"/>
              <a:t>Telefono</a:t>
            </a:r>
            <a:r>
              <a:rPr lang="es-ES" sz="1800" dirty="0"/>
              <a:t>: proveedor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800" dirty="0" err="1"/>
              <a:t>Direc_pv</a:t>
            </a:r>
            <a:r>
              <a:rPr lang="es-ES" sz="1800" dirty="0"/>
              <a:t>: </a:t>
            </a:r>
            <a:r>
              <a:rPr lang="es-ES" sz="1800" dirty="0" err="1"/>
              <a:t>Direccion</a:t>
            </a:r>
            <a:r>
              <a:rPr lang="es-ES" sz="1800" dirty="0"/>
              <a:t> proveedor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54E23EF-506F-98C8-D2A6-B94A1C73D933}"/>
              </a:ext>
            </a:extLst>
          </p:cNvPr>
          <p:cNvSpPr txBox="1">
            <a:spLocks/>
          </p:cNvSpPr>
          <p:nvPr/>
        </p:nvSpPr>
        <p:spPr>
          <a:xfrm>
            <a:off x="971550" y="4215022"/>
            <a:ext cx="3360820" cy="26661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b="1" dirty="0"/>
              <a:t>Empleados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800" dirty="0" err="1"/>
              <a:t>Id_emp</a:t>
            </a:r>
            <a:r>
              <a:rPr lang="es-ES" sz="1800" dirty="0"/>
              <a:t> </a:t>
            </a:r>
            <a:r>
              <a:rPr lang="es-AR" sz="1800" dirty="0"/>
              <a:t>: </a:t>
            </a:r>
            <a:r>
              <a:rPr lang="es-AR" sz="1800" dirty="0" err="1"/>
              <a:t>Primery</a:t>
            </a:r>
            <a:r>
              <a:rPr lang="es-AR" sz="1800" dirty="0"/>
              <a:t> </a:t>
            </a:r>
            <a:r>
              <a:rPr lang="es-AR" sz="1800" dirty="0" err="1"/>
              <a:t>key</a:t>
            </a:r>
            <a:endParaRPr lang="es-AR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AR" sz="1800" dirty="0" err="1"/>
              <a:t>Cod_emp</a:t>
            </a:r>
            <a:r>
              <a:rPr lang="es-AR" sz="1800" dirty="0"/>
              <a:t>: código empleado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AR" sz="1800" dirty="0" err="1"/>
              <a:t>Dni</a:t>
            </a:r>
            <a:r>
              <a:rPr lang="es-AR" sz="1800" dirty="0"/>
              <a:t> : </a:t>
            </a:r>
            <a:r>
              <a:rPr lang="es-AR" sz="1800" dirty="0" err="1"/>
              <a:t>Dni</a:t>
            </a:r>
            <a:r>
              <a:rPr lang="es-AR" sz="1800" dirty="0"/>
              <a:t> empleado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AR" sz="1800" dirty="0" err="1"/>
              <a:t>Nombre_emp</a:t>
            </a:r>
            <a:r>
              <a:rPr lang="es-AR" sz="1800" dirty="0"/>
              <a:t>: Nombre empleado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800" dirty="0" err="1"/>
              <a:t>Apellido_emp</a:t>
            </a:r>
            <a:r>
              <a:rPr lang="es-ES" sz="1800" dirty="0"/>
              <a:t>: Apellido empleado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800" dirty="0" err="1"/>
              <a:t>Tel_emp</a:t>
            </a:r>
            <a:r>
              <a:rPr lang="es-ES" sz="1800" dirty="0"/>
              <a:t>: </a:t>
            </a:r>
            <a:r>
              <a:rPr lang="es-ES" sz="1800" dirty="0" err="1"/>
              <a:t>Telefono</a:t>
            </a:r>
            <a:r>
              <a:rPr lang="es-ES" sz="1800" dirty="0"/>
              <a:t> empleado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800" dirty="0" err="1"/>
              <a:t>Direc_emp</a:t>
            </a:r>
            <a:r>
              <a:rPr lang="es-ES" sz="1800" dirty="0"/>
              <a:t>: </a:t>
            </a:r>
            <a:r>
              <a:rPr lang="es-ES" sz="1800" dirty="0" err="1"/>
              <a:t>Direccion</a:t>
            </a:r>
            <a:r>
              <a:rPr lang="es-ES" sz="1800" dirty="0"/>
              <a:t> </a:t>
            </a:r>
            <a:r>
              <a:rPr lang="es-ES" sz="1800" dirty="0" err="1"/>
              <a:t>emplaeado</a:t>
            </a:r>
            <a:r>
              <a:rPr lang="es-ES" sz="1800" dirty="0"/>
              <a:t> 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B8C7FA92-62B7-6066-76C7-FAC5F1C26F4E}"/>
              </a:ext>
            </a:extLst>
          </p:cNvPr>
          <p:cNvSpPr txBox="1">
            <a:spLocks/>
          </p:cNvSpPr>
          <p:nvPr/>
        </p:nvSpPr>
        <p:spPr>
          <a:xfrm>
            <a:off x="4431636" y="4148058"/>
            <a:ext cx="4399544" cy="2666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b="1" dirty="0"/>
              <a:t>Actividades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800" dirty="0" err="1"/>
              <a:t>Id_act</a:t>
            </a:r>
            <a:r>
              <a:rPr lang="es-ES" sz="1800" dirty="0"/>
              <a:t> </a:t>
            </a:r>
            <a:r>
              <a:rPr lang="es-AR" sz="1800" dirty="0"/>
              <a:t>: </a:t>
            </a:r>
            <a:r>
              <a:rPr lang="es-AR" sz="1800" dirty="0" err="1"/>
              <a:t>Primery</a:t>
            </a:r>
            <a:r>
              <a:rPr lang="es-AR" sz="1800" dirty="0"/>
              <a:t> </a:t>
            </a:r>
            <a:r>
              <a:rPr lang="es-AR" sz="1800" dirty="0" err="1"/>
              <a:t>key</a:t>
            </a:r>
            <a:endParaRPr lang="es-AR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AR" sz="1800" dirty="0" err="1"/>
              <a:t>Cod_soc</a:t>
            </a:r>
            <a:r>
              <a:rPr lang="es-AR" sz="1800" dirty="0"/>
              <a:t>: código </a:t>
            </a:r>
            <a:r>
              <a:rPr lang="es-AR" sz="1800" dirty="0" err="1"/>
              <a:t>act</a:t>
            </a:r>
            <a:endParaRPr lang="es-AR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AR" sz="1800" dirty="0" err="1"/>
              <a:t>Nombre_act</a:t>
            </a:r>
            <a:r>
              <a:rPr lang="es-AR" sz="1800" dirty="0"/>
              <a:t> Nombre </a:t>
            </a:r>
            <a:r>
              <a:rPr lang="es-AR" sz="1800" dirty="0" err="1"/>
              <a:t>act</a:t>
            </a:r>
            <a:endParaRPr lang="es-AR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AR" sz="1800" dirty="0"/>
              <a:t>Elementos : Elementos necesarios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AR" sz="1800" dirty="0"/>
              <a:t>Profesores : Profesores que realizan la clase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AR" sz="1800" dirty="0"/>
              <a:t>Turnos disponibles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0FDFF893-943F-286E-7BB7-45CAE73F5DD6}"/>
              </a:ext>
            </a:extLst>
          </p:cNvPr>
          <p:cNvSpPr txBox="1">
            <a:spLocks/>
          </p:cNvSpPr>
          <p:nvPr/>
        </p:nvSpPr>
        <p:spPr>
          <a:xfrm>
            <a:off x="8614611" y="4144675"/>
            <a:ext cx="3556333" cy="26661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b="1" dirty="0"/>
              <a:t>Promociones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800" dirty="0" err="1"/>
              <a:t>Id_pr</a:t>
            </a:r>
            <a:r>
              <a:rPr lang="es-AR" sz="1800" dirty="0"/>
              <a:t>: </a:t>
            </a:r>
            <a:r>
              <a:rPr lang="es-AR" sz="1800" dirty="0" err="1"/>
              <a:t>Primery</a:t>
            </a:r>
            <a:r>
              <a:rPr lang="es-AR" sz="1800" dirty="0"/>
              <a:t> </a:t>
            </a:r>
            <a:r>
              <a:rPr lang="es-AR" sz="1800" dirty="0" err="1"/>
              <a:t>key</a:t>
            </a:r>
            <a:endParaRPr lang="es-AR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AR" sz="1800" dirty="0" err="1"/>
              <a:t>Cod_pr</a:t>
            </a:r>
            <a:r>
              <a:rPr lang="es-AR" sz="1800" dirty="0"/>
              <a:t>: código promociones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AR" sz="1800" dirty="0"/>
              <a:t>Medios de pago : Debito o </a:t>
            </a:r>
            <a:r>
              <a:rPr lang="es-AR" sz="1800" dirty="0" err="1"/>
              <a:t>credito</a:t>
            </a:r>
            <a:endParaRPr lang="es-AR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AR" sz="1800" dirty="0" err="1"/>
              <a:t>Nombre_pvr</a:t>
            </a:r>
            <a:r>
              <a:rPr lang="es-AR" sz="1800" dirty="0"/>
              <a:t>: Nombre </a:t>
            </a:r>
            <a:r>
              <a:rPr lang="es-AR" sz="1800" dirty="0" err="1"/>
              <a:t>promocion</a:t>
            </a:r>
            <a:r>
              <a:rPr lang="es-AR" sz="1800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800" dirty="0"/>
              <a:t>Banco: Bancos de promoción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800" dirty="0" err="1"/>
              <a:t>Clientes_pv</a:t>
            </a:r>
            <a:r>
              <a:rPr lang="es-ES" sz="1800" dirty="0"/>
              <a:t>= Clientes con promociones</a:t>
            </a:r>
          </a:p>
        </p:txBody>
      </p:sp>
    </p:spTree>
    <p:extLst>
      <p:ext uri="{BB962C8B-B14F-4D97-AF65-F5344CB8AC3E}">
        <p14:creationId xmlns:p14="http://schemas.microsoft.com/office/powerpoint/2010/main" val="31831007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10B0D47-08B5-8730-515E-C72131041F2D}"/>
              </a:ext>
            </a:extLst>
          </p:cNvPr>
          <p:cNvSpPr txBox="1"/>
          <p:nvPr/>
        </p:nvSpPr>
        <p:spPr>
          <a:xfrm>
            <a:off x="564160" y="76438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b="1" i="0" dirty="0" err="1">
                <a:effectLst/>
                <a:latin typeface="var(--font-title-v2)"/>
              </a:rPr>
              <a:t>Sublenguaje</a:t>
            </a:r>
            <a:r>
              <a:rPr lang="es-AR" b="1" i="0" dirty="0">
                <a:effectLst/>
                <a:latin typeface="var(--font-title-v2)"/>
              </a:rPr>
              <a:t> TCL</a:t>
            </a:r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F952EED-E33F-C6C2-2B71-7C3FC36DB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162" y="495300"/>
            <a:ext cx="7305675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087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10B0D47-08B5-8730-515E-C72131041F2D}"/>
              </a:ext>
            </a:extLst>
          </p:cNvPr>
          <p:cNvSpPr txBox="1"/>
          <p:nvPr/>
        </p:nvSpPr>
        <p:spPr>
          <a:xfrm>
            <a:off x="564160" y="76438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b="1" i="0" dirty="0" err="1">
                <a:effectLst/>
                <a:latin typeface="var(--font-title-v2)"/>
              </a:rPr>
              <a:t>Sublenguaje</a:t>
            </a:r>
            <a:r>
              <a:rPr lang="es-AR" b="1" i="0" dirty="0">
                <a:effectLst/>
                <a:latin typeface="var(--font-title-v2)"/>
              </a:rPr>
              <a:t> TCL</a:t>
            </a:r>
            <a:endParaRPr lang="es-AR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9627E80-170E-A923-FF1F-9E0FECA48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190625"/>
            <a:ext cx="921067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690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10B0D47-08B5-8730-515E-C72131041F2D}"/>
              </a:ext>
            </a:extLst>
          </p:cNvPr>
          <p:cNvSpPr txBox="1"/>
          <p:nvPr/>
        </p:nvSpPr>
        <p:spPr>
          <a:xfrm>
            <a:off x="564160" y="76438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b="1" i="0" dirty="0" err="1">
                <a:effectLst/>
                <a:latin typeface="var(--font-title-v2)"/>
              </a:rPr>
              <a:t>Sublenguaje</a:t>
            </a:r>
            <a:r>
              <a:rPr lang="es-AR" b="1" i="0" dirty="0">
                <a:effectLst/>
                <a:latin typeface="var(--font-title-v2)"/>
              </a:rPr>
              <a:t> TCL</a:t>
            </a:r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B510268-EDEB-3FEA-BE17-4E44DB3E2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342900"/>
            <a:ext cx="8610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5822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10B0D47-08B5-8730-515E-C72131041F2D}"/>
              </a:ext>
            </a:extLst>
          </p:cNvPr>
          <p:cNvSpPr txBox="1"/>
          <p:nvPr/>
        </p:nvSpPr>
        <p:spPr>
          <a:xfrm>
            <a:off x="564160" y="76438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b="1" i="0" dirty="0" err="1">
                <a:effectLst/>
                <a:latin typeface="var(--font-title-v2)"/>
              </a:rPr>
              <a:t>Sublenguaje</a:t>
            </a:r>
            <a:r>
              <a:rPr lang="es-AR" b="1" i="0" dirty="0">
                <a:effectLst/>
                <a:latin typeface="var(--font-title-v2)"/>
              </a:rPr>
              <a:t> TCL</a:t>
            </a:r>
            <a:endParaRPr lang="es-AR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74516A8-B539-F563-3E7D-2C0AC1B84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6" y="522208"/>
            <a:ext cx="9931111" cy="600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638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10B0D47-08B5-8730-515E-C72131041F2D}"/>
              </a:ext>
            </a:extLst>
          </p:cNvPr>
          <p:cNvSpPr txBox="1"/>
          <p:nvPr/>
        </p:nvSpPr>
        <p:spPr>
          <a:xfrm>
            <a:off x="564160" y="76438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b="1" i="0" dirty="0" err="1">
                <a:effectLst/>
                <a:latin typeface="var(--font-title-v2)"/>
              </a:rPr>
              <a:t>Sublenguaje</a:t>
            </a:r>
            <a:r>
              <a:rPr lang="es-AR" b="1" i="0" dirty="0">
                <a:effectLst/>
                <a:latin typeface="var(--font-title-v2)"/>
              </a:rPr>
              <a:t> TCL</a:t>
            </a:r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6D4751B-E369-CCD4-AF86-3E6CA5C82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1604962"/>
            <a:ext cx="895350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3483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C32F4CA-9A7D-F3BB-3C97-15DC5076BCE4}"/>
              </a:ext>
            </a:extLst>
          </p:cNvPr>
          <p:cNvSpPr txBox="1"/>
          <p:nvPr/>
        </p:nvSpPr>
        <p:spPr>
          <a:xfrm>
            <a:off x="0" y="3351275"/>
            <a:ext cx="8227568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FFFFFF"/>
                </a:solidFill>
              </a:rPr>
              <a:t>https://github.com/francofreda2/back-base-de-datos-coderhouse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4" name="Imagen 3" descr="Forma&#10;&#10;Descripción generada automáticamente con confianza baja">
            <a:extLst>
              <a:ext uri="{FF2B5EF4-FFF2-40B4-BE49-F238E27FC236}">
                <a16:creationId xmlns:a16="http://schemas.microsoft.com/office/drawing/2014/main" id="{657242EB-41E7-B418-F058-FFAD4A8FA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642" y="982794"/>
            <a:ext cx="4736963" cy="473696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DB243C3-6130-DC0A-A956-0AAFC5C2AB59}"/>
              </a:ext>
            </a:extLst>
          </p:cNvPr>
          <p:cNvSpPr/>
          <p:nvPr/>
        </p:nvSpPr>
        <p:spPr>
          <a:xfrm>
            <a:off x="-505415" y="982794"/>
            <a:ext cx="722253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Back </a:t>
            </a:r>
            <a:r>
              <a:rPr lang="es-ES" sz="5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up MySQL</a:t>
            </a:r>
            <a:endParaRPr lang="es-E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99116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10B0D47-08B5-8730-515E-C72131041F2D}"/>
              </a:ext>
            </a:extLst>
          </p:cNvPr>
          <p:cNvSpPr txBox="1"/>
          <p:nvPr/>
        </p:nvSpPr>
        <p:spPr>
          <a:xfrm>
            <a:off x="513826" y="76438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latin typeface="var(--font-title-v2)"/>
              </a:rPr>
              <a:t>B</a:t>
            </a:r>
            <a:r>
              <a:rPr lang="es-AR" b="1" dirty="0" err="1">
                <a:latin typeface="var(--font-title-v2)"/>
              </a:rPr>
              <a:t>ack</a:t>
            </a:r>
            <a:r>
              <a:rPr lang="es-AR" b="1" dirty="0">
                <a:latin typeface="var(--font-title-v2)"/>
              </a:rPr>
              <a:t> up solo datos</a:t>
            </a:r>
            <a:endParaRPr lang="es-AR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FE1D836-4587-619A-17B5-7BA439858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027" y="690352"/>
            <a:ext cx="9443027" cy="547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123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10B0D47-08B5-8730-515E-C72131041F2D}"/>
              </a:ext>
            </a:extLst>
          </p:cNvPr>
          <p:cNvSpPr txBox="1"/>
          <p:nvPr/>
        </p:nvSpPr>
        <p:spPr>
          <a:xfrm>
            <a:off x="513826" y="76438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latin typeface="var(--font-title-v2)"/>
              </a:rPr>
              <a:t>B</a:t>
            </a:r>
            <a:r>
              <a:rPr lang="es-AR" b="1" dirty="0" err="1">
                <a:latin typeface="var(--font-title-v2)"/>
              </a:rPr>
              <a:t>ack</a:t>
            </a:r>
            <a:r>
              <a:rPr lang="es-AR" b="1" dirty="0">
                <a:latin typeface="var(--font-title-v2)"/>
              </a:rPr>
              <a:t> up solo datos</a:t>
            </a:r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BA31908-D78D-C90A-30CD-6E7CDAA5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624" y="891540"/>
            <a:ext cx="9168823" cy="531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856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10B0D47-08B5-8730-515E-C72131041F2D}"/>
              </a:ext>
            </a:extLst>
          </p:cNvPr>
          <p:cNvSpPr txBox="1"/>
          <p:nvPr/>
        </p:nvSpPr>
        <p:spPr>
          <a:xfrm>
            <a:off x="513826" y="76438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latin typeface="var(--font-title-v2)"/>
              </a:rPr>
              <a:t>B</a:t>
            </a:r>
            <a:r>
              <a:rPr lang="es-AR" b="1" dirty="0" err="1">
                <a:latin typeface="var(--font-title-v2)"/>
              </a:rPr>
              <a:t>ack</a:t>
            </a:r>
            <a:r>
              <a:rPr lang="es-AR" b="1" dirty="0">
                <a:latin typeface="var(--font-title-v2)"/>
              </a:rPr>
              <a:t> up solo datos</a:t>
            </a:r>
            <a:endParaRPr lang="es-AR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97CE891-4D29-89FE-086E-F2828B861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457" y="891540"/>
            <a:ext cx="10169942" cy="452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2387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C32F4CA-9A7D-F3BB-3C97-15DC5076BCE4}"/>
              </a:ext>
            </a:extLst>
          </p:cNvPr>
          <p:cNvSpPr txBox="1"/>
          <p:nvPr/>
        </p:nvSpPr>
        <p:spPr>
          <a:xfrm>
            <a:off x="0" y="3351275"/>
            <a:ext cx="6096000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FFFFFF"/>
                </a:solidFill>
              </a:rPr>
              <a:t>https://</a:t>
            </a:r>
            <a:r>
              <a:rPr lang="es-AR" b="1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- francofreda2/Back-up-entrega-final: Back up un archivo entrega final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Imagen 3" descr="Forma&#10;&#10;Descripción generada automáticamente con confianza baja">
            <a:extLst>
              <a:ext uri="{FF2B5EF4-FFF2-40B4-BE49-F238E27FC236}">
                <a16:creationId xmlns:a16="http://schemas.microsoft.com/office/drawing/2014/main" id="{657242EB-41E7-B418-F058-FFAD4A8FA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053" y="982793"/>
            <a:ext cx="4736963" cy="473696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DB243C3-6130-DC0A-A956-0AAFC5C2AB59}"/>
              </a:ext>
            </a:extLst>
          </p:cNvPr>
          <p:cNvSpPr/>
          <p:nvPr/>
        </p:nvSpPr>
        <p:spPr>
          <a:xfrm>
            <a:off x="-505415" y="982794"/>
            <a:ext cx="722253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Back </a:t>
            </a:r>
            <a:r>
              <a:rPr lang="es-ES" sz="5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up MySQL</a:t>
            </a:r>
            <a:endParaRPr lang="es-E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85388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7A8220-2FB9-ABD0-BAFD-FB8EB719C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Diagrama entidad relación 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E4D3493B-B33F-CF4C-4082-C76BD52CE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937" y="643466"/>
            <a:ext cx="6551458" cy="556873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4D7E75D-5A2E-0B87-CBFB-58F9F3B4E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6263481"/>
            <a:ext cx="27432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51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857B9756-C9AF-BB5E-723E-1BEBCDC5E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214" y="891540"/>
            <a:ext cx="3068021" cy="507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92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C32F4CA-9A7D-F3BB-3C97-15DC5076BCE4}"/>
              </a:ext>
            </a:extLst>
          </p:cNvPr>
          <p:cNvSpPr txBox="1"/>
          <p:nvPr/>
        </p:nvSpPr>
        <p:spPr>
          <a:xfrm>
            <a:off x="0" y="3351275"/>
            <a:ext cx="8227568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https://github.com/francofreda2/Re-entrega-megatlon</a:t>
            </a:r>
          </a:p>
        </p:txBody>
      </p:sp>
      <p:pic>
        <p:nvPicPr>
          <p:cNvPr id="4" name="Imagen 3" descr="Forma&#10;&#10;Descripción generada automáticamente con confianza baja">
            <a:extLst>
              <a:ext uri="{FF2B5EF4-FFF2-40B4-BE49-F238E27FC236}">
                <a16:creationId xmlns:a16="http://schemas.microsoft.com/office/drawing/2014/main" id="{657242EB-41E7-B418-F058-FFAD4A8FA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642" y="982794"/>
            <a:ext cx="4736963" cy="473696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DB243C3-6130-DC0A-A956-0AAFC5C2AB59}"/>
              </a:ext>
            </a:extLst>
          </p:cNvPr>
          <p:cNvSpPr/>
          <p:nvPr/>
        </p:nvSpPr>
        <p:spPr>
          <a:xfrm>
            <a:off x="141100" y="982794"/>
            <a:ext cx="55090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Creación de Tablas</a:t>
            </a:r>
            <a:endParaRPr lang="es-E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2018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930d6cb-8e9d-4fcf-9ee5-dfd5d4f31a1a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C6CA9031F6F48439F8F37D404E31B96" ma:contentTypeVersion="12" ma:contentTypeDescription="Crear nuevo documento." ma:contentTypeScope="" ma:versionID="2954f3825835668af4792f0b1c007421">
  <xsd:schema xmlns:xsd="http://www.w3.org/2001/XMLSchema" xmlns:xs="http://www.w3.org/2001/XMLSchema" xmlns:p="http://schemas.microsoft.com/office/2006/metadata/properties" xmlns:ns3="7930d6cb-8e9d-4fcf-9ee5-dfd5d4f31a1a" xmlns:ns4="d427b860-5893-407b-9a12-25ea7628ba00" targetNamespace="http://schemas.microsoft.com/office/2006/metadata/properties" ma:root="true" ma:fieldsID="5c847223f07c6cd30d544b85856db843" ns3:_="" ns4:_="">
    <xsd:import namespace="7930d6cb-8e9d-4fcf-9ee5-dfd5d4f31a1a"/>
    <xsd:import namespace="d427b860-5893-407b-9a12-25ea7628ba0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30d6cb-8e9d-4fcf-9ee5-dfd5d4f31a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27b860-5893-407b-9a12-25ea7628ba0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C976B00-A89B-4DEF-9D82-8BA43F4FB29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D35CFD8-93B8-404A-B607-88511DB3F17E}">
  <ds:schemaRefs>
    <ds:schemaRef ds:uri="http://www.w3.org/XML/1998/namespace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d427b860-5893-407b-9a12-25ea7628ba00"/>
    <ds:schemaRef ds:uri="7930d6cb-8e9d-4fcf-9ee5-dfd5d4f31a1a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F195541-118C-47B4-9E62-5D83930E91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930d6cb-8e9d-4fcf-9ee5-dfd5d4f31a1a"/>
    <ds:schemaRef ds:uri="d427b860-5893-407b-9a12-25ea7628ba0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1540</TotalTime>
  <Words>1676</Words>
  <Application>Microsoft Office PowerPoint</Application>
  <PresentationFormat>Panorámica</PresentationFormat>
  <Paragraphs>198</Paragraphs>
  <Slides>69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69</vt:i4>
      </vt:variant>
    </vt:vector>
  </HeadingPairs>
  <TitlesOfParts>
    <vt:vector size="76" baseType="lpstr">
      <vt:lpstr>Aharoni</vt:lpstr>
      <vt:lpstr>Arial</vt:lpstr>
      <vt:lpstr>Calibri</vt:lpstr>
      <vt:lpstr>Calibri Light</vt:lpstr>
      <vt:lpstr>Söhne</vt:lpstr>
      <vt:lpstr>var(--font-title-v2)</vt:lpstr>
      <vt:lpstr>Tema de Office</vt:lpstr>
      <vt:lpstr>Cadena de Gym - Megatlon </vt:lpstr>
      <vt:lpstr>La base de datos se creará para consulta y gestión de :</vt:lpstr>
      <vt:lpstr>Necesidades resultas con la base de datos Megatlon </vt:lpstr>
      <vt:lpstr>Las entidades que componen la base de datos son :</vt:lpstr>
      <vt:lpstr>Tecnologías /Herramientas utilizadas para el proyecto </vt:lpstr>
      <vt:lpstr>Atributos de base de Gestión de personas </vt:lpstr>
      <vt:lpstr>Diagrama entidad relación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Vistas : Las vistas fueren generadas con los siguientes objetivos </vt:lpstr>
      <vt:lpstr>Tablas involucradas en las vistas </vt:lpstr>
      <vt:lpstr>Tablas involucradas en las vistas </vt:lpstr>
      <vt:lpstr>Presentación de PowerPoint</vt:lpstr>
      <vt:lpstr>Presentación de PowerPoint</vt:lpstr>
      <vt:lpstr>Presentación de PowerPoint</vt:lpstr>
      <vt:lpstr>Funciones : Las funciones fueron generadas con los siguientes objetivos </vt:lpstr>
      <vt:lpstr>Funciones para Megatlon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Los store procedure fueron creados con los siguientes objetivos </vt:lpstr>
      <vt:lpstr>Store procedures Megatlon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Triggers Megatlon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Cadena de Gym tipo Megatlon</dc:title>
  <dc:creator>Franco Freda</dc:creator>
  <cp:lastModifiedBy>Franco Freda</cp:lastModifiedBy>
  <cp:revision>13</cp:revision>
  <dcterms:created xsi:type="dcterms:W3CDTF">2022-11-14T22:48:28Z</dcterms:created>
  <dcterms:modified xsi:type="dcterms:W3CDTF">2023-02-07T01:20:37Z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0x010100CC6CA9031F6F48439F8F37D404E31B96</vt:lpwstr>
  </property>
</Properties>
</file>